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56" r:id="rId2"/>
  </p:sldIdLst>
  <p:sldSz cx="12192000" cy="16256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dor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2150"/>
    <a:srgbClr val="941651"/>
    <a:srgbClr val="FEE7DC"/>
    <a:srgbClr val="FF2F92"/>
    <a:srgbClr val="FF4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3025"/>
  </p:normalViewPr>
  <p:slideViewPr>
    <p:cSldViewPr snapToGrid="0" snapToObjects="1">
      <p:cViewPr>
        <p:scale>
          <a:sx n="75" d="100"/>
          <a:sy n="75" d="100"/>
        </p:scale>
        <p:origin x="-642" y="2496"/>
      </p:cViewPr>
      <p:guideLst>
        <p:guide orient="horz"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48D50-1C1D-864A-897C-0696FD82D684}" type="datetimeFigureOut">
              <a:rPr lang="ca-ES" smtClean="0"/>
              <a:pPr/>
              <a:t>05/11/2019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65E0D-4159-DA45-B7E2-0A60B825E5E4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483249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F132-CCAF-9841-8C2A-BA3DA83D6E77}" type="datetimeFigureOut">
              <a:rPr lang="ca-ES" smtClean="0"/>
              <a:pPr/>
              <a:t>05/11/2019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1CAE-7642-C04F-B627-61F37E6A4BE7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F132-CCAF-9841-8C2A-BA3DA83D6E77}" type="datetimeFigureOut">
              <a:rPr lang="ca-ES" smtClean="0"/>
              <a:pPr/>
              <a:t>05/11/2019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1CAE-7642-C04F-B627-61F37E6A4BE7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F132-CCAF-9841-8C2A-BA3DA83D6E77}" type="datetimeFigureOut">
              <a:rPr lang="ca-ES" smtClean="0"/>
              <a:pPr/>
              <a:t>05/11/2019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1CAE-7642-C04F-B627-61F37E6A4BE7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F132-CCAF-9841-8C2A-BA3DA83D6E77}" type="datetimeFigureOut">
              <a:rPr lang="ca-ES" smtClean="0"/>
              <a:pPr/>
              <a:t>05/11/2019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1CAE-7642-C04F-B627-61F37E6A4BE7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F132-CCAF-9841-8C2A-BA3DA83D6E77}" type="datetimeFigureOut">
              <a:rPr lang="ca-ES" smtClean="0"/>
              <a:pPr/>
              <a:t>05/11/2019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1CAE-7642-C04F-B627-61F37E6A4BE7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F132-CCAF-9841-8C2A-BA3DA83D6E77}" type="datetimeFigureOut">
              <a:rPr lang="ca-ES" smtClean="0"/>
              <a:pPr/>
              <a:t>05/11/2019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1CAE-7642-C04F-B627-61F37E6A4BE7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F132-CCAF-9841-8C2A-BA3DA83D6E77}" type="datetimeFigureOut">
              <a:rPr lang="ca-ES" smtClean="0"/>
              <a:pPr/>
              <a:t>05/11/2019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1CAE-7642-C04F-B627-61F37E6A4BE7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F132-CCAF-9841-8C2A-BA3DA83D6E77}" type="datetimeFigureOut">
              <a:rPr lang="ca-ES" smtClean="0"/>
              <a:pPr/>
              <a:t>05/11/2019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1CAE-7642-C04F-B627-61F37E6A4BE7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F132-CCAF-9841-8C2A-BA3DA83D6E77}" type="datetimeFigureOut">
              <a:rPr lang="ca-ES" smtClean="0"/>
              <a:pPr/>
              <a:t>05/11/2019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1CAE-7642-C04F-B627-61F37E6A4BE7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F132-CCAF-9841-8C2A-BA3DA83D6E77}" type="datetimeFigureOut">
              <a:rPr lang="ca-ES" smtClean="0"/>
              <a:pPr/>
              <a:t>05/11/2019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1CAE-7642-C04F-B627-61F37E6A4BE7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F132-CCAF-9841-8C2A-BA3DA83D6E77}" type="datetimeFigureOut">
              <a:rPr lang="ca-ES" smtClean="0"/>
              <a:pPr/>
              <a:t>05/11/2019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1CAE-7642-C04F-B627-61F37E6A4BE7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CF132-CCAF-9841-8C2A-BA3DA83D6E77}" type="datetimeFigureOut">
              <a:rPr lang="ca-ES" smtClean="0"/>
              <a:pPr/>
              <a:t>05/11/2019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81CAE-7642-C04F-B627-61F37E6A4BE7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71624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706" t="15509" r="2797" b="65750"/>
          <a:stretch/>
        </p:blipFill>
        <p:spPr>
          <a:xfrm>
            <a:off x="474785" y="226319"/>
            <a:ext cx="2866292" cy="117816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74783" y="4444327"/>
            <a:ext cx="11306907" cy="3093154"/>
          </a:xfrm>
          <a:prstGeom prst="rect">
            <a:avLst/>
          </a:prstGeom>
          <a:noFill/>
          <a:ln w="508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 smtClean="0">
                <a:solidFill>
                  <a:srgbClr val="D62150"/>
                </a:solidFill>
              </a:rPr>
              <a:t>BAIX RISC</a:t>
            </a:r>
            <a:endParaRPr lang="ca-ES" sz="2400" b="1" dirty="0">
              <a:solidFill>
                <a:srgbClr val="D62150"/>
              </a:solidFill>
            </a:endParaRPr>
          </a:p>
          <a:p>
            <a:pPr marL="285750" indent="-285750" algn="just">
              <a:buClr>
                <a:srgbClr val="941651"/>
              </a:buClr>
              <a:buFont typeface="Arial" charset="0"/>
              <a:buChar char="•"/>
            </a:pPr>
            <a:r>
              <a:rPr lang="ca-ES" sz="2000" dirty="0" smtClean="0"/>
              <a:t>Estudi de </a:t>
            </a:r>
            <a:r>
              <a:rPr lang="ca-ES" sz="2000" b="1" dirty="0" err="1" smtClean="0">
                <a:solidFill>
                  <a:srgbClr val="D62150"/>
                </a:solidFill>
              </a:rPr>
              <a:t>vaginosi</a:t>
            </a:r>
            <a:r>
              <a:rPr lang="ca-ES" sz="2000" b="1" dirty="0" smtClean="0">
                <a:solidFill>
                  <a:srgbClr val="D62150"/>
                </a:solidFill>
              </a:rPr>
              <a:t> bacteriana</a:t>
            </a:r>
          </a:p>
          <a:p>
            <a:pPr algn="just"/>
            <a:r>
              <a:rPr lang="ca-ES" sz="2000" dirty="0"/>
              <a:t>	</a:t>
            </a:r>
            <a:r>
              <a:rPr lang="ca-ES" sz="2000" dirty="0" smtClean="0"/>
              <a:t>- NO recomanat de manera sistemàtica</a:t>
            </a:r>
          </a:p>
          <a:p>
            <a:pPr algn="just"/>
            <a:r>
              <a:rPr lang="ca-ES" sz="2000" dirty="0"/>
              <a:t>	</a:t>
            </a:r>
            <a:r>
              <a:rPr lang="ca-ES" sz="2000" dirty="0" smtClean="0"/>
              <a:t>- Si troballa casual de </a:t>
            </a:r>
            <a:r>
              <a:rPr lang="ca-ES" sz="2000" dirty="0" err="1" smtClean="0"/>
              <a:t>vaginosi</a:t>
            </a:r>
            <a:r>
              <a:rPr lang="ca-ES" sz="2000" dirty="0" smtClean="0"/>
              <a:t> bacteriana/simptomàtica: clindamicina 300mg/12h x 5 dies </a:t>
            </a:r>
            <a:r>
              <a:rPr lang="ca-ES" sz="2000" dirty="0" err="1" smtClean="0"/>
              <a:t>vo</a:t>
            </a:r>
            <a:endParaRPr lang="ca-ES" sz="2000" dirty="0"/>
          </a:p>
          <a:p>
            <a:pPr algn="just"/>
            <a:endParaRPr lang="ca-ES" sz="1100" dirty="0" smtClean="0"/>
          </a:p>
          <a:p>
            <a:pPr marL="285750" indent="-285750" algn="just">
              <a:buClr>
                <a:srgbClr val="941651"/>
              </a:buClr>
              <a:buFont typeface="Arial" charset="0"/>
              <a:buChar char="•"/>
            </a:pPr>
            <a:r>
              <a:rPr lang="ca-ES" sz="2000" dirty="0" smtClean="0"/>
              <a:t>Avaluació de </a:t>
            </a:r>
            <a:r>
              <a:rPr lang="ca-ES" sz="2000" b="1" dirty="0" smtClean="0">
                <a:solidFill>
                  <a:srgbClr val="D62150"/>
                </a:solidFill>
              </a:rPr>
              <a:t>longitud cervical </a:t>
            </a:r>
            <a:r>
              <a:rPr lang="ca-ES" sz="2000" dirty="0" smtClean="0"/>
              <a:t>(LC) (18-22sg) oportunista </a:t>
            </a:r>
            <a:r>
              <a:rPr lang="ca-ES" sz="2000" i="1" dirty="0" err="1" smtClean="0"/>
              <a:t>vs</a:t>
            </a:r>
            <a:r>
              <a:rPr lang="ca-ES" sz="2000" dirty="0" smtClean="0"/>
              <a:t> poblacional </a:t>
            </a:r>
            <a:r>
              <a:rPr lang="ca-ES" dirty="0" smtClean="0"/>
              <a:t>(en funció dels recursos del centre)</a:t>
            </a:r>
          </a:p>
          <a:p>
            <a:pPr algn="just"/>
            <a:r>
              <a:rPr lang="ca-ES" sz="2000" dirty="0" smtClean="0"/>
              <a:t>	- Opcions: a) si LC </a:t>
            </a:r>
            <a:r>
              <a:rPr lang="ca-ES" sz="2000" dirty="0" smtClean="0"/>
              <a:t>&lt;</a:t>
            </a:r>
            <a:r>
              <a:rPr lang="ca-ES" sz="2000" dirty="0" smtClean="0"/>
              <a:t>25mm: Pessari  o b) si LC &lt;20mm: Progesterona vaginal200mcg/24h (nit)</a:t>
            </a:r>
          </a:p>
          <a:p>
            <a:pPr algn="just"/>
            <a:r>
              <a:rPr lang="ca-ES" sz="2000" dirty="0" smtClean="0"/>
              <a:t>	- Control de la longitud cervical cada 2-4 setmanes</a:t>
            </a:r>
          </a:p>
          <a:p>
            <a:pPr algn="just"/>
            <a:r>
              <a:rPr lang="ca-ES" sz="2000" dirty="0" smtClean="0"/>
              <a:t>	- Si escurçament progressiu: pessari o progesterona (en funció de tractament inicial)</a:t>
            </a:r>
          </a:p>
          <a:p>
            <a:pPr algn="just"/>
            <a:r>
              <a:rPr lang="ca-ES" sz="2000" dirty="0" smtClean="0"/>
              <a:t>	- Si escurçament </a:t>
            </a:r>
            <a:r>
              <a:rPr lang="ca-ES" sz="2000" b="1" dirty="0" smtClean="0"/>
              <a:t>progressiu</a:t>
            </a:r>
            <a:r>
              <a:rPr lang="ca-ES" sz="2000" dirty="0" smtClean="0"/>
              <a:t> </a:t>
            </a:r>
            <a:r>
              <a:rPr lang="ca-ES" sz="2000" dirty="0" smtClean="0"/>
              <a:t>a &lt; 15mm malgrat </a:t>
            </a:r>
            <a:r>
              <a:rPr lang="ca-ES" sz="2000" dirty="0" smtClean="0"/>
              <a:t>tractament </a:t>
            </a:r>
            <a:r>
              <a:rPr lang="ca-ES" sz="2000" dirty="0" smtClean="0"/>
              <a:t>o </a:t>
            </a:r>
            <a:r>
              <a:rPr lang="ca-ES" sz="2000" dirty="0" smtClean="0"/>
              <a:t>dilatació (&lt;24sg</a:t>
            </a:r>
            <a:r>
              <a:rPr lang="ca-ES" sz="1600" dirty="0" smtClean="0"/>
              <a:t>–valorar&lt;26sg</a:t>
            </a:r>
            <a:r>
              <a:rPr lang="ca-ES" sz="2000" dirty="0" smtClean="0"/>
              <a:t>): cerclatge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80099" y="7721601"/>
            <a:ext cx="11306907" cy="7755969"/>
          </a:xfrm>
          <a:prstGeom prst="rect">
            <a:avLst/>
          </a:prstGeom>
          <a:noFill/>
          <a:ln w="508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 smtClean="0">
                <a:solidFill>
                  <a:srgbClr val="D62150"/>
                </a:solidFill>
              </a:rPr>
              <a:t>ALT RISC</a:t>
            </a:r>
          </a:p>
          <a:p>
            <a:pPr algn="ctr"/>
            <a:endParaRPr lang="ca-ES" sz="2200" b="1" dirty="0" smtClean="0">
              <a:solidFill>
                <a:srgbClr val="D62150"/>
              </a:solidFill>
            </a:endParaRPr>
          </a:p>
          <a:p>
            <a:pPr algn="ctr"/>
            <a:endParaRPr lang="ca-ES" sz="2200" b="1" dirty="0" smtClean="0">
              <a:solidFill>
                <a:srgbClr val="D62150"/>
              </a:solidFill>
            </a:endParaRPr>
          </a:p>
          <a:p>
            <a:pPr algn="ctr"/>
            <a:endParaRPr lang="ca-ES" sz="2200" b="1" dirty="0">
              <a:solidFill>
                <a:srgbClr val="D62150"/>
              </a:solidFill>
            </a:endParaRPr>
          </a:p>
          <a:p>
            <a:pPr algn="ctr"/>
            <a:endParaRPr lang="ca-ES" sz="2200" b="1" dirty="0" smtClean="0">
              <a:solidFill>
                <a:srgbClr val="D62150"/>
              </a:solidFill>
            </a:endParaRPr>
          </a:p>
          <a:p>
            <a:pPr algn="ctr"/>
            <a:endParaRPr lang="ca-ES" sz="2200" b="1" dirty="0">
              <a:solidFill>
                <a:srgbClr val="D62150"/>
              </a:solidFill>
            </a:endParaRPr>
          </a:p>
          <a:p>
            <a:pPr algn="ctr"/>
            <a:endParaRPr lang="ca-ES" sz="2200" b="1" dirty="0" smtClean="0">
              <a:solidFill>
                <a:srgbClr val="D62150"/>
              </a:solidFill>
            </a:endParaRPr>
          </a:p>
          <a:p>
            <a:pPr algn="ctr"/>
            <a:endParaRPr lang="ca-ES" sz="2400" b="1" dirty="0" smtClean="0">
              <a:solidFill>
                <a:srgbClr val="D62150"/>
              </a:solidFill>
            </a:endParaRPr>
          </a:p>
          <a:p>
            <a:pPr algn="just"/>
            <a:endParaRPr lang="ca-ES" sz="200" b="1" dirty="0">
              <a:solidFill>
                <a:srgbClr val="D62150"/>
              </a:solidFill>
            </a:endParaRPr>
          </a:p>
          <a:p>
            <a:pPr algn="just"/>
            <a:r>
              <a:rPr lang="ca-ES" b="1" dirty="0" smtClean="0">
                <a:solidFill>
                  <a:srgbClr val="D62150"/>
                </a:solidFill>
              </a:rPr>
              <a:t>MESURES </a:t>
            </a:r>
            <a:r>
              <a:rPr lang="ca-ES" b="1" dirty="0">
                <a:solidFill>
                  <a:srgbClr val="D62150"/>
                </a:solidFill>
              </a:rPr>
              <a:t>DE SALUT (PREVENCIÓ PRIMÀRIA) PER LA POBLACIÓ </a:t>
            </a:r>
            <a:r>
              <a:rPr lang="ca-ES" b="1" dirty="0" smtClean="0">
                <a:solidFill>
                  <a:srgbClr val="D62150"/>
                </a:solidFill>
              </a:rPr>
              <a:t>D’ALT RISC: </a:t>
            </a:r>
            <a:r>
              <a:rPr lang="ca-ES" dirty="0" smtClean="0"/>
              <a:t>Igual que en el baix risc + àcids grassos omega3 (recomanació de 300mg/dia, augment del consum de fruita, peix blau, verdures).</a:t>
            </a:r>
          </a:p>
          <a:p>
            <a:pPr algn="just"/>
            <a:r>
              <a:rPr lang="ca-ES" sz="2000" dirty="0" smtClean="0"/>
              <a:t> </a:t>
            </a:r>
            <a:endParaRPr lang="ca-ES" sz="1200" dirty="0" smtClean="0"/>
          </a:p>
          <a:p>
            <a:pPr marL="285750" indent="-285750" algn="just">
              <a:buClr>
                <a:srgbClr val="941651"/>
              </a:buClr>
              <a:buFont typeface="Arial" charset="0"/>
              <a:buChar char="•"/>
            </a:pPr>
            <a:r>
              <a:rPr lang="ca-ES" sz="2000" dirty="0" err="1" smtClean="0"/>
              <a:t>Cribat</a:t>
            </a:r>
            <a:r>
              <a:rPr lang="ca-ES" sz="2000" dirty="0" smtClean="0"/>
              <a:t> de </a:t>
            </a:r>
            <a:r>
              <a:rPr lang="ca-ES" sz="2000" b="1" dirty="0" err="1" smtClean="0">
                <a:solidFill>
                  <a:srgbClr val="D62150"/>
                </a:solidFill>
              </a:rPr>
              <a:t>vaginosi</a:t>
            </a:r>
            <a:r>
              <a:rPr lang="ca-ES" sz="2000" b="1" dirty="0" smtClean="0">
                <a:solidFill>
                  <a:srgbClr val="D62150"/>
                </a:solidFill>
              </a:rPr>
              <a:t> bacteriana </a:t>
            </a:r>
            <a:r>
              <a:rPr lang="ca-ES" sz="2000" dirty="0" smtClean="0"/>
              <a:t>abans de les </a:t>
            </a:r>
            <a:r>
              <a:rPr lang="ca-ES" dirty="0" smtClean="0"/>
              <a:t>14-16sg (excepte si el risc és per </a:t>
            </a:r>
            <a:r>
              <a:rPr lang="ca-ES" dirty="0" err="1" smtClean="0"/>
              <a:t>conització</a:t>
            </a:r>
            <a:r>
              <a:rPr lang="ca-ES" dirty="0" smtClean="0"/>
              <a:t> o malformació uterina)</a:t>
            </a:r>
          </a:p>
          <a:p>
            <a:pPr algn="just"/>
            <a:r>
              <a:rPr lang="ca-ES" sz="2000" dirty="0"/>
              <a:t>	</a:t>
            </a:r>
            <a:r>
              <a:rPr lang="ca-ES" sz="2000" dirty="0" smtClean="0"/>
              <a:t>- Resultat +: clindamicina 300mg/12h x 5 dies </a:t>
            </a:r>
            <a:r>
              <a:rPr lang="ca-ES" sz="2000" dirty="0" err="1" smtClean="0"/>
              <a:t>vo</a:t>
            </a:r>
            <a:endParaRPr lang="ca-ES" sz="2000" dirty="0" smtClean="0"/>
          </a:p>
          <a:p>
            <a:pPr algn="just"/>
            <a:r>
              <a:rPr lang="ca-ES" sz="2000" dirty="0"/>
              <a:t>	</a:t>
            </a:r>
            <a:r>
              <a:rPr lang="ca-ES" sz="2000" dirty="0" smtClean="0"/>
              <a:t>- Només repetir cultius si canvi clínic o </a:t>
            </a:r>
            <a:r>
              <a:rPr lang="ca-ES" sz="2000" dirty="0" err="1" smtClean="0"/>
              <a:t>vaginosi</a:t>
            </a:r>
            <a:r>
              <a:rPr lang="ca-ES" sz="2000" dirty="0" smtClean="0"/>
              <a:t> clínica</a:t>
            </a:r>
          </a:p>
          <a:p>
            <a:pPr algn="just"/>
            <a:endParaRPr lang="ca-ES" sz="1100" dirty="0" smtClean="0"/>
          </a:p>
          <a:p>
            <a:pPr marL="285750" indent="-285750" algn="just">
              <a:buFont typeface="Arial" charset="0"/>
              <a:buChar char="•"/>
            </a:pPr>
            <a:r>
              <a:rPr lang="ca-ES" sz="2000" b="1" dirty="0" smtClean="0">
                <a:solidFill>
                  <a:srgbClr val="D62150"/>
                </a:solidFill>
              </a:rPr>
              <a:t>Control de longitud cervical </a:t>
            </a:r>
            <a:r>
              <a:rPr lang="ca-ES" sz="2000" dirty="0" smtClean="0"/>
              <a:t>cada 2-4 setmanes (des </a:t>
            </a:r>
            <a:r>
              <a:rPr lang="ca-ES" sz="2000" dirty="0" err="1" smtClean="0"/>
              <a:t>d’aproximadament</a:t>
            </a:r>
            <a:r>
              <a:rPr lang="ca-ES" sz="2000" dirty="0" smtClean="0"/>
              <a:t> les 14-16sg)</a:t>
            </a:r>
          </a:p>
          <a:p>
            <a:pPr algn="just"/>
            <a:r>
              <a:rPr lang="ca-ES" sz="2000" dirty="0" smtClean="0"/>
              <a:t>	- Si a les 28sg </a:t>
            </a:r>
            <a:r>
              <a:rPr lang="ca-ES" sz="2000" dirty="0" err="1" smtClean="0"/>
              <a:t>aprox</a:t>
            </a:r>
            <a:r>
              <a:rPr lang="ca-ES" sz="2000" dirty="0" smtClean="0"/>
              <a:t> (i depenent de l’antecedent), no s’objectiven canvis, flexibilitzar control</a:t>
            </a:r>
          </a:p>
          <a:p>
            <a:pPr algn="just"/>
            <a:r>
              <a:rPr lang="ca-ES" sz="2000" dirty="0" smtClean="0"/>
              <a:t>	- Si LC ≤ 25mm: cerclatge/pessari/progesterona (en funció de l’experiència del centre)</a:t>
            </a:r>
          </a:p>
          <a:p>
            <a:pPr algn="just"/>
            <a:r>
              <a:rPr lang="ca-ES" sz="2000" dirty="0" smtClean="0"/>
              <a:t>	- Si escurçament cervical progressiu o dilatació cervical (&lt;24sg - </a:t>
            </a:r>
            <a:r>
              <a:rPr lang="ca-ES" sz="1600" dirty="0" smtClean="0"/>
              <a:t>valorar si &lt;26sg</a:t>
            </a:r>
            <a:r>
              <a:rPr lang="ca-ES" sz="2000" dirty="0" smtClean="0"/>
              <a:t>): cerclatge</a:t>
            </a:r>
          </a:p>
          <a:p>
            <a:pPr algn="just"/>
            <a:endParaRPr lang="ca-ES" sz="1100" dirty="0" smtClean="0"/>
          </a:p>
          <a:p>
            <a:pPr marL="285750" indent="-285750" algn="just">
              <a:buFont typeface="Arial" charset="0"/>
              <a:buChar char="•"/>
            </a:pPr>
            <a:r>
              <a:rPr lang="ca-ES" sz="2000" b="1" dirty="0" smtClean="0">
                <a:solidFill>
                  <a:srgbClr val="D62150"/>
                </a:solidFill>
              </a:rPr>
              <a:t>Cerclatge electiu </a:t>
            </a:r>
            <a:r>
              <a:rPr lang="ca-ES" sz="2000" dirty="0" smtClean="0"/>
              <a:t>(13-16sg):</a:t>
            </a:r>
          </a:p>
          <a:p>
            <a:pPr algn="just"/>
            <a:r>
              <a:rPr lang="ca-ES" sz="2000" dirty="0"/>
              <a:t>	</a:t>
            </a:r>
            <a:r>
              <a:rPr lang="ca-ES" sz="2000" dirty="0" smtClean="0"/>
              <a:t>- ≥3 pèrdues fetals o parts &lt;28sg (no documentades)</a:t>
            </a:r>
          </a:p>
          <a:p>
            <a:pPr algn="just"/>
            <a:r>
              <a:rPr lang="ca-ES" sz="2000" dirty="0"/>
              <a:t>	</a:t>
            </a:r>
            <a:r>
              <a:rPr lang="ca-ES" sz="2000" dirty="0" smtClean="0"/>
              <a:t>- ≥</a:t>
            </a:r>
            <a:r>
              <a:rPr lang="ca-ES" sz="2000" dirty="0"/>
              <a:t>2</a:t>
            </a:r>
            <a:r>
              <a:rPr lang="ca-ES" sz="2000" dirty="0" smtClean="0"/>
              <a:t> pèrdues fetals o parts &lt;28sg (documentades)</a:t>
            </a:r>
          </a:p>
          <a:p>
            <a:pPr algn="just"/>
            <a:r>
              <a:rPr lang="ca-ES" sz="2000" dirty="0" smtClean="0"/>
              <a:t>	- ≥1 pèrdua fetal o part &lt;28sg (posterior a </a:t>
            </a:r>
            <a:r>
              <a:rPr lang="ca-ES" sz="2000" dirty="0" err="1" smtClean="0"/>
              <a:t>conització</a:t>
            </a:r>
            <a:r>
              <a:rPr lang="ca-ES" sz="2000" dirty="0" smtClean="0"/>
              <a:t>)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833437" y="226319"/>
            <a:ext cx="7948252" cy="1200329"/>
          </a:xfrm>
          <a:prstGeom prst="rect">
            <a:avLst/>
          </a:prstGeom>
          <a:solidFill>
            <a:srgbClr val="FEE7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3600" b="1" dirty="0" smtClean="0">
                <a:solidFill>
                  <a:srgbClr val="D62150"/>
                </a:solidFill>
              </a:rPr>
              <a:t>PREVENCIÓ DE LA PREMATURITAT</a:t>
            </a:r>
          </a:p>
          <a:p>
            <a:pPr algn="ctr"/>
            <a:r>
              <a:rPr lang="ca-ES" sz="3600" b="1" dirty="0" smtClean="0">
                <a:solidFill>
                  <a:srgbClr val="D62150"/>
                </a:solidFill>
              </a:rPr>
              <a:t>EN GESTACIONS ÚNIQUES</a:t>
            </a:r>
            <a:endParaRPr lang="ca-ES" sz="3600" b="1" dirty="0">
              <a:solidFill>
                <a:srgbClr val="D6215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959428" y="8186061"/>
            <a:ext cx="7835900" cy="2031325"/>
          </a:xfrm>
          <a:prstGeom prst="rect">
            <a:avLst/>
          </a:prstGeom>
          <a:solidFill>
            <a:srgbClr val="941651">
              <a:alpha val="22000"/>
            </a:srgbClr>
          </a:solidFill>
          <a:ln w="22225">
            <a:solidFill>
              <a:srgbClr val="94165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solidFill>
                  <a:srgbClr val="D62150"/>
                </a:solidFill>
              </a:rPr>
              <a:t>CRITERIS </a:t>
            </a:r>
            <a:r>
              <a:rPr lang="ca-ES" b="1" dirty="0">
                <a:solidFill>
                  <a:srgbClr val="D62150"/>
                </a:solidFill>
              </a:rPr>
              <a:t>D’ALT RISC</a:t>
            </a:r>
          </a:p>
          <a:p>
            <a:pPr marL="800100" lvl="1" indent="-176213" algn="just">
              <a:buClr>
                <a:srgbClr val="D62150"/>
              </a:buClr>
              <a:buFont typeface="Arial" charset="0"/>
              <a:buChar char="•"/>
            </a:pPr>
            <a:r>
              <a:rPr lang="ca-ES" dirty="0"/>
              <a:t>Part preterme anterior &lt;</a:t>
            </a:r>
            <a:r>
              <a:rPr lang="ca-ES" dirty="0" smtClean="0"/>
              <a:t>34sg</a:t>
            </a:r>
          </a:p>
          <a:p>
            <a:pPr marL="800100" lvl="1" indent="-176213" algn="just">
              <a:buClr>
                <a:srgbClr val="D62150"/>
              </a:buClr>
              <a:buFont typeface="Arial" charset="0"/>
              <a:buChar char="•"/>
            </a:pPr>
            <a:r>
              <a:rPr lang="ca-ES" dirty="0" smtClean="0"/>
              <a:t>Pèrdua gestacional tardana ≥16sg (insuficiència cervical)</a:t>
            </a:r>
          </a:p>
          <a:p>
            <a:pPr marL="800100" lvl="1" indent="-176213" algn="just">
              <a:buClr>
                <a:srgbClr val="D62150"/>
              </a:buClr>
              <a:buFont typeface="Arial" charset="0"/>
              <a:buChar char="•"/>
            </a:pPr>
            <a:r>
              <a:rPr lang="ca-ES" dirty="0" smtClean="0"/>
              <a:t>Antecedent de RPM &lt;24w</a:t>
            </a:r>
          </a:p>
          <a:p>
            <a:pPr marL="800100" lvl="1" indent="-176213" algn="just">
              <a:buClr>
                <a:srgbClr val="D62150"/>
              </a:buClr>
              <a:buFont typeface="Arial" charset="0"/>
              <a:buChar char="•"/>
            </a:pPr>
            <a:r>
              <a:rPr lang="ca-ES" dirty="0" smtClean="0"/>
              <a:t>Antecedent de </a:t>
            </a:r>
            <a:r>
              <a:rPr lang="ca-ES" dirty="0" err="1" smtClean="0"/>
              <a:t>corioamnionitis</a:t>
            </a:r>
            <a:r>
              <a:rPr lang="ca-ES" dirty="0" smtClean="0"/>
              <a:t> preterme</a:t>
            </a:r>
            <a:endParaRPr lang="ca-ES" dirty="0"/>
          </a:p>
          <a:p>
            <a:pPr marL="800100" lvl="1" indent="-176213" algn="just">
              <a:buClr>
                <a:srgbClr val="D62150"/>
              </a:buClr>
              <a:buFont typeface="Arial" charset="0"/>
              <a:buChar char="•"/>
            </a:pPr>
            <a:r>
              <a:rPr lang="ca-ES" dirty="0"/>
              <a:t>Malformació uterina</a:t>
            </a:r>
          </a:p>
          <a:p>
            <a:pPr marL="800100" lvl="1" indent="-176213" algn="just">
              <a:buClr>
                <a:srgbClr val="D62150"/>
              </a:buClr>
              <a:buFont typeface="Arial" charset="0"/>
              <a:buChar char="•"/>
            </a:pPr>
            <a:r>
              <a:rPr lang="ca-ES" dirty="0"/>
              <a:t>Cirurgia cervical prèvia (</a:t>
            </a:r>
            <a:r>
              <a:rPr lang="ca-ES" dirty="0" err="1"/>
              <a:t>conització</a:t>
            </a:r>
            <a:r>
              <a:rPr lang="ca-ES" dirty="0"/>
              <a:t> cervical</a:t>
            </a:r>
            <a:r>
              <a:rPr lang="ca-ES" dirty="0" smtClean="0"/>
              <a:t>)</a:t>
            </a:r>
            <a:endParaRPr lang="ca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74783" y="15377169"/>
            <a:ext cx="11306907" cy="646331"/>
          </a:xfrm>
          <a:prstGeom prst="rect">
            <a:avLst/>
          </a:prstGeom>
          <a:solidFill>
            <a:srgbClr val="FEE7DC">
              <a:alpha val="18000"/>
            </a:srgbClr>
          </a:solidFill>
          <a:ln w="19050">
            <a:solidFill>
              <a:srgbClr val="94165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dirty="0" smtClean="0"/>
              <a:t>Vargas </a:t>
            </a:r>
            <a:r>
              <a:rPr lang="ca-ES" sz="1200" dirty="0"/>
              <a:t>M, Palacio M, </a:t>
            </a:r>
            <a:r>
              <a:rPr lang="ca-ES" sz="1200" dirty="0" smtClean="0"/>
              <a:t>Murillo C, Goya M</a:t>
            </a:r>
          </a:p>
          <a:p>
            <a:pPr algn="ctr"/>
            <a:r>
              <a:rPr lang="ca-ES" sz="1200" dirty="0"/>
              <a:t>Secció de Medicina </a:t>
            </a:r>
            <a:r>
              <a:rPr lang="ca-ES" sz="1200" dirty="0" err="1" smtClean="0"/>
              <a:t>Maternofetal</a:t>
            </a:r>
            <a:r>
              <a:rPr lang="ca-ES" sz="1200" dirty="0" smtClean="0"/>
              <a:t> SCOG</a:t>
            </a:r>
          </a:p>
          <a:p>
            <a:pPr algn="ctr"/>
            <a:r>
              <a:rPr lang="ca-ES" sz="1200" dirty="0" smtClean="0"/>
              <a:t>Novembre 2019</a:t>
            </a:r>
            <a:endParaRPr lang="ca-ES" sz="12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74782" y="1548840"/>
            <a:ext cx="11306908" cy="2708434"/>
          </a:xfrm>
          <a:prstGeom prst="rect">
            <a:avLst/>
          </a:prstGeom>
          <a:solidFill>
            <a:srgbClr val="D62150">
              <a:alpha val="22000"/>
            </a:srgbClr>
          </a:solidFill>
          <a:ln w="50800">
            <a:solidFill>
              <a:srgbClr val="94165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a-ES" sz="2000" b="1" dirty="0">
                <a:solidFill>
                  <a:srgbClr val="D62150"/>
                </a:solidFill>
              </a:rPr>
              <a:t>MESURES DE SALUT (PREVENCIÓ PRIMÀRIA) PER LA POBLACIÓ GENERAL</a:t>
            </a:r>
          </a:p>
          <a:p>
            <a:pPr marL="342900" indent="-168275" algn="just">
              <a:buClr>
                <a:srgbClr val="D62150"/>
              </a:buClr>
              <a:buFont typeface="Arial" charset="0"/>
              <a:buChar char="•"/>
            </a:pPr>
            <a:r>
              <a:rPr lang="ca-ES" sz="2000" dirty="0"/>
              <a:t>Evitar dilatacions mecàniques</a:t>
            </a:r>
          </a:p>
          <a:p>
            <a:pPr marL="342900" indent="-168275" algn="just">
              <a:buClr>
                <a:srgbClr val="D62150"/>
              </a:buClr>
              <a:buFont typeface="Arial" charset="0"/>
              <a:buChar char="•"/>
            </a:pPr>
            <a:r>
              <a:rPr lang="ca-ES" sz="2000" dirty="0"/>
              <a:t>Tractament precoç de l’anèmia</a:t>
            </a:r>
          </a:p>
          <a:p>
            <a:pPr marL="342900" indent="-168275" algn="just">
              <a:buClr>
                <a:srgbClr val="D62150"/>
              </a:buClr>
              <a:buFont typeface="Arial" charset="0"/>
              <a:buChar char="•"/>
            </a:pPr>
            <a:r>
              <a:rPr lang="ca-ES" sz="2000" dirty="0"/>
              <a:t>IMC </a:t>
            </a:r>
            <a:r>
              <a:rPr lang="ca-ES" sz="2000" dirty="0" err="1"/>
              <a:t>preconcepcional</a:t>
            </a:r>
            <a:r>
              <a:rPr lang="ca-ES" sz="2000" dirty="0"/>
              <a:t> entre 20-25Kg/m</a:t>
            </a:r>
            <a:r>
              <a:rPr lang="ca-ES" sz="2000" baseline="30000" dirty="0"/>
              <a:t>2</a:t>
            </a:r>
          </a:p>
          <a:p>
            <a:pPr marL="342900" indent="-168275" algn="just">
              <a:buClr>
                <a:srgbClr val="D62150"/>
              </a:buClr>
              <a:buFont typeface="Arial" charset="0"/>
              <a:buChar char="•"/>
            </a:pPr>
            <a:r>
              <a:rPr lang="ca-ES" sz="2000" dirty="0"/>
              <a:t>Evitar tabac i d’altres tòxics</a:t>
            </a:r>
          </a:p>
          <a:p>
            <a:pPr marL="342900" indent="-168275" algn="just">
              <a:buClr>
                <a:srgbClr val="D62150"/>
              </a:buClr>
              <a:buFont typeface="Arial" charset="0"/>
              <a:buChar char="•"/>
            </a:pPr>
            <a:r>
              <a:rPr lang="ca-ES" sz="2000" dirty="0"/>
              <a:t>Període </a:t>
            </a:r>
            <a:r>
              <a:rPr lang="ca-ES" sz="2000" dirty="0" err="1"/>
              <a:t>intergenèsic</a:t>
            </a:r>
            <a:r>
              <a:rPr lang="ca-ES" sz="2000" dirty="0"/>
              <a:t> superior a 6 mesos postpart</a:t>
            </a:r>
          </a:p>
          <a:p>
            <a:pPr marL="342900" indent="-168275" algn="just">
              <a:buClr>
                <a:srgbClr val="D62150"/>
              </a:buClr>
              <a:buFont typeface="Arial" charset="0"/>
              <a:buChar char="•"/>
            </a:pPr>
            <a:r>
              <a:rPr lang="ca-ES" sz="2000" dirty="0"/>
              <a:t>Limitar la gestació múltiple per tècniques de reproducció assistida</a:t>
            </a:r>
          </a:p>
          <a:p>
            <a:pPr marL="342900" indent="-168275" algn="just">
              <a:buClr>
                <a:srgbClr val="D62150"/>
              </a:buClr>
              <a:buFont typeface="Arial" charset="0"/>
              <a:buChar char="•"/>
            </a:pPr>
            <a:r>
              <a:rPr lang="ca-ES" sz="2000" dirty="0"/>
              <a:t>Cultiu d’orina entre les 16-26sg i tractament de la bacteriúria </a:t>
            </a:r>
            <a:r>
              <a:rPr lang="ca-ES" sz="2000" dirty="0" smtClean="0"/>
              <a:t>asimptomàtica</a:t>
            </a:r>
            <a:endParaRPr lang="ca-ES" sz="2400" b="1" dirty="0" smtClean="0">
              <a:solidFill>
                <a:srgbClr val="D621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1065</TotalTime>
  <Words>182</Words>
  <Application>Microsoft Office PowerPoint</Application>
  <PresentationFormat>Personalització</PresentationFormat>
  <Paragraphs>54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mpalacio</cp:lastModifiedBy>
  <cp:revision>59</cp:revision>
  <dcterms:created xsi:type="dcterms:W3CDTF">2019-08-07T11:06:08Z</dcterms:created>
  <dcterms:modified xsi:type="dcterms:W3CDTF">2019-11-05T12:26:36Z</dcterms:modified>
</cp:coreProperties>
</file>