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61" r:id="rId2"/>
  </p:sldIdLst>
  <p:sldSz cx="12192000" cy="16256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512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ontse" initials="M" lastIdx="10" clrIdx="0"/>
  <p:cmAuthor id="1" name="Usuario de Microsoft Office" initials="Office" lastIdx="1" clrIdx="1">
    <p:extLst>
      <p:ext uri="{19B8F6BF-5375-455C-9EA6-DF929625EA0E}">
        <p15:presenceInfo xmlns="" xmlns:p15="http://schemas.microsoft.com/office/powerpoint/2012/main" userId="" providerId=""/>
      </p:ext>
    </p:extLst>
  </p:cmAuthor>
  <p:cmAuthor id="2" name="Usuario de Microsoft Office" initials="Office [2]" lastIdx="1" clrIdx="2">
    <p:extLst>
      <p:ext uri="{19B8F6BF-5375-455C-9EA6-DF929625EA0E}">
        <p15:presenceInfo xmlns="" xmlns:p15="http://schemas.microsoft.com/office/powerpoint/2012/main" userId="" providerId=""/>
      </p:ext>
    </p:extLst>
  </p:cmAuthor>
  <p:cmAuthor id="3" name="Usuario de Microsoft Office" initials="Office [2] [2]" lastIdx="1" clrIdx="3">
    <p:extLst>
      <p:ext uri="{19B8F6BF-5375-455C-9EA6-DF929625EA0E}">
        <p15:presenceInfo xmlns="" xmlns:p15="http://schemas.microsoft.com/office/powerpoint/2012/main" userId="" providerId=""/>
      </p:ext>
    </p:extLst>
  </p:cmAuthor>
  <p:cmAuthor id="4" name="Usuario de Microsoft Office" initials="Office [3]" lastIdx="1" clrIdx="4">
    <p:extLst>
      <p:ext uri="{19B8F6BF-5375-455C-9EA6-DF929625EA0E}">
        <p15:presenceInfo xmlns="" xmlns:p15="http://schemas.microsoft.com/office/powerpoint/2012/main" userId="" providerId=""/>
      </p:ext>
    </p:extLst>
  </p:cmAuthor>
  <p:cmAuthor id="5" name="Administrador" initials="A" lastIdx="2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FF2F92"/>
    <a:srgbClr val="FEE7DC"/>
    <a:srgbClr val="D62150"/>
    <a:srgbClr val="FF4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4"/>
    <p:restoredTop sz="93025"/>
  </p:normalViewPr>
  <p:slideViewPr>
    <p:cSldViewPr snapToGrid="0" snapToObjects="1">
      <p:cViewPr>
        <p:scale>
          <a:sx n="50" d="100"/>
          <a:sy n="50" d="100"/>
        </p:scale>
        <p:origin x="-1524" y="636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AC9BA-FBF1-ED43-931C-DB93611534E5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250D7C07-F6C6-7946-9872-4C4E87060D4D}">
      <dgm:prSet phldrT="[Texto]" custT="1"/>
      <dgm:spPr>
        <a:solidFill>
          <a:srgbClr val="941651">
            <a:alpha val="22000"/>
          </a:srgbClr>
        </a:solidFill>
        <a:ln>
          <a:solidFill>
            <a:srgbClr val="941651"/>
          </a:solidFill>
        </a:ln>
      </dgm:spPr>
      <dgm:t>
        <a:bodyPr/>
        <a:lstStyle/>
        <a:p>
          <a:r>
            <a:rPr lang="ca-ES" sz="2000" b="1" dirty="0" smtClean="0">
              <a:solidFill>
                <a:schemeClr val="tx1"/>
              </a:solidFill>
            </a:rPr>
            <a:t>Dosi de càrrega:</a:t>
          </a:r>
        </a:p>
        <a:p>
          <a:r>
            <a:rPr lang="ca-ES" sz="2000" dirty="0" smtClean="0">
              <a:solidFill>
                <a:schemeClr val="tx1"/>
              </a:solidFill>
            </a:rPr>
            <a:t>Bolus 4,5g </a:t>
          </a:r>
          <a:r>
            <a:rPr lang="ca-ES" sz="2000" dirty="0" err="1" smtClean="0">
              <a:solidFill>
                <a:schemeClr val="tx1"/>
              </a:solidFill>
            </a:rPr>
            <a:t>ev</a:t>
          </a:r>
          <a:r>
            <a:rPr lang="ca-ES" sz="2000" dirty="0" smtClean="0">
              <a:solidFill>
                <a:schemeClr val="tx1"/>
              </a:solidFill>
            </a:rPr>
            <a:t> (en 20-30min)</a:t>
          </a:r>
          <a:endParaRPr lang="ca-ES" sz="2000" dirty="0">
            <a:solidFill>
              <a:schemeClr val="tx1"/>
            </a:solidFill>
          </a:endParaRPr>
        </a:p>
      </dgm:t>
    </dgm:pt>
    <dgm:pt modelId="{F2E250BB-8372-604B-AA5A-90B03742F620}" type="parTrans" cxnId="{64401CB6-843C-F64B-BB1C-378479BB7456}">
      <dgm:prSet/>
      <dgm:spPr/>
      <dgm:t>
        <a:bodyPr/>
        <a:lstStyle/>
        <a:p>
          <a:endParaRPr lang="ca-ES"/>
        </a:p>
      </dgm:t>
    </dgm:pt>
    <dgm:pt modelId="{1644F730-A9EB-E842-8515-2110FE336C9C}" type="sibTrans" cxnId="{64401CB6-843C-F64B-BB1C-378479BB7456}">
      <dgm:prSet/>
      <dgm:spPr>
        <a:solidFill>
          <a:srgbClr val="941651"/>
        </a:solidFill>
        <a:ln w="44450">
          <a:solidFill>
            <a:srgbClr val="FEE7DC">
              <a:alpha val="84000"/>
            </a:srgbClr>
          </a:solidFill>
        </a:ln>
      </dgm:spPr>
      <dgm:t>
        <a:bodyPr/>
        <a:lstStyle/>
        <a:p>
          <a:endParaRPr lang="ca-ES"/>
        </a:p>
      </dgm:t>
    </dgm:pt>
    <dgm:pt modelId="{A36229FB-3B95-1F49-B9B1-8FD4706425F6}">
      <dgm:prSet phldrT="[Texto]" custT="1"/>
      <dgm:spPr>
        <a:solidFill>
          <a:srgbClr val="941651">
            <a:alpha val="22000"/>
          </a:srgbClr>
        </a:solidFill>
        <a:ln>
          <a:solidFill>
            <a:srgbClr val="941651"/>
          </a:solidFill>
        </a:ln>
      </dgm:spPr>
      <dgm:t>
        <a:bodyPr/>
        <a:lstStyle/>
        <a:p>
          <a:r>
            <a:rPr lang="ca-ES" sz="2000" b="1" dirty="0" smtClean="0">
              <a:solidFill>
                <a:schemeClr val="tx1"/>
              </a:solidFill>
            </a:rPr>
            <a:t>Dosi de manteniment:</a:t>
          </a:r>
        </a:p>
        <a:p>
          <a:r>
            <a:rPr lang="ca-ES" sz="2000" dirty="0" smtClean="0">
              <a:solidFill>
                <a:schemeClr val="tx1"/>
              </a:solidFill>
            </a:rPr>
            <a:t>1g/h </a:t>
          </a:r>
          <a:r>
            <a:rPr lang="ca-ES" sz="2000" dirty="0" err="1" smtClean="0">
              <a:solidFill>
                <a:schemeClr val="tx1"/>
              </a:solidFill>
            </a:rPr>
            <a:t>ev</a:t>
          </a:r>
          <a:r>
            <a:rPr lang="ca-ES" sz="2000" dirty="0" smtClean="0">
              <a:solidFill>
                <a:schemeClr val="tx1"/>
              </a:solidFill>
            </a:rPr>
            <a:t> fins el part</a:t>
          </a:r>
        </a:p>
        <a:p>
          <a:r>
            <a:rPr lang="ca-ES" sz="2000" dirty="0" smtClean="0">
              <a:solidFill>
                <a:schemeClr val="tx1"/>
              </a:solidFill>
            </a:rPr>
            <a:t>o fins 12h si no part</a:t>
          </a:r>
          <a:endParaRPr lang="ca-ES" sz="2000" dirty="0">
            <a:solidFill>
              <a:schemeClr val="tx1"/>
            </a:solidFill>
          </a:endParaRPr>
        </a:p>
      </dgm:t>
    </dgm:pt>
    <dgm:pt modelId="{B6BF853D-6751-7A4F-9F50-2CF10C2290DA}" type="parTrans" cxnId="{76C6C310-FD21-0E42-9AD3-9B9E2ACF55D5}">
      <dgm:prSet/>
      <dgm:spPr/>
      <dgm:t>
        <a:bodyPr/>
        <a:lstStyle/>
        <a:p>
          <a:endParaRPr lang="ca-ES"/>
        </a:p>
      </dgm:t>
    </dgm:pt>
    <dgm:pt modelId="{06B67AA3-E33B-914C-9E9C-C3F377FADCE6}" type="sibTrans" cxnId="{76C6C310-FD21-0E42-9AD3-9B9E2ACF55D5}">
      <dgm:prSet/>
      <dgm:spPr/>
      <dgm:t>
        <a:bodyPr/>
        <a:lstStyle/>
        <a:p>
          <a:endParaRPr lang="ca-ES"/>
        </a:p>
      </dgm:t>
    </dgm:pt>
    <dgm:pt modelId="{CC505B64-A02A-8044-BC06-F9E3E9534D16}" type="pres">
      <dgm:prSet presAssocID="{686AC9BA-FBF1-ED43-931C-DB93611534E5}" presName="Name0" presStyleCnt="0">
        <dgm:presLayoutVars>
          <dgm:dir/>
          <dgm:resizeHandles val="exact"/>
        </dgm:presLayoutVars>
      </dgm:prSet>
      <dgm:spPr/>
    </dgm:pt>
    <dgm:pt modelId="{A2E43B96-DAE0-5846-B597-40C2DBD9C284}" type="pres">
      <dgm:prSet presAssocID="{250D7C07-F6C6-7946-9872-4C4E87060D4D}" presName="node" presStyleLbl="node1" presStyleIdx="0" presStyleCnt="2" custScaleY="39985" custLinFactNeighborY="-1082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FCC18E6-C5D9-8B47-94A1-9DD331FFFE05}" type="pres">
      <dgm:prSet presAssocID="{1644F730-A9EB-E842-8515-2110FE336C9C}" presName="sibTrans" presStyleLbl="sibTrans2D1" presStyleIdx="0" presStyleCnt="1" custScaleX="153601" custScaleY="37531"/>
      <dgm:spPr/>
      <dgm:t>
        <a:bodyPr/>
        <a:lstStyle/>
        <a:p>
          <a:endParaRPr lang="ca-ES"/>
        </a:p>
      </dgm:t>
    </dgm:pt>
    <dgm:pt modelId="{EA7B32A8-2E9A-A74B-A87A-004B1A65E3F3}" type="pres">
      <dgm:prSet presAssocID="{1644F730-A9EB-E842-8515-2110FE336C9C}" presName="connectorText" presStyleLbl="sibTrans2D1" presStyleIdx="0" presStyleCnt="1"/>
      <dgm:spPr/>
      <dgm:t>
        <a:bodyPr/>
        <a:lstStyle/>
        <a:p>
          <a:endParaRPr lang="ca-ES"/>
        </a:p>
      </dgm:t>
    </dgm:pt>
    <dgm:pt modelId="{902B9B6E-7294-F649-AF0A-5F471DB501C3}" type="pres">
      <dgm:prSet presAssocID="{A36229FB-3B95-1F49-B9B1-8FD4706425F6}" presName="node" presStyleLbl="node1" presStyleIdx="1" presStyleCnt="2" custScaleY="53225" custLinFactNeighborY="-10820">
        <dgm:presLayoutVars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64401CB6-843C-F64B-BB1C-378479BB7456}" srcId="{686AC9BA-FBF1-ED43-931C-DB93611534E5}" destId="{250D7C07-F6C6-7946-9872-4C4E87060D4D}" srcOrd="0" destOrd="0" parTransId="{F2E250BB-8372-604B-AA5A-90B03742F620}" sibTransId="{1644F730-A9EB-E842-8515-2110FE336C9C}"/>
    <dgm:cxn modelId="{76C6C310-FD21-0E42-9AD3-9B9E2ACF55D5}" srcId="{686AC9BA-FBF1-ED43-931C-DB93611534E5}" destId="{A36229FB-3B95-1F49-B9B1-8FD4706425F6}" srcOrd="1" destOrd="0" parTransId="{B6BF853D-6751-7A4F-9F50-2CF10C2290DA}" sibTransId="{06B67AA3-E33B-914C-9E9C-C3F377FADCE6}"/>
    <dgm:cxn modelId="{B0537D9B-0B91-934E-A07F-DA06556CC7F0}" type="presOf" srcId="{1644F730-A9EB-E842-8515-2110FE336C9C}" destId="{3FCC18E6-C5D9-8B47-94A1-9DD331FFFE05}" srcOrd="0" destOrd="0" presId="urn:microsoft.com/office/officeart/2005/8/layout/process1"/>
    <dgm:cxn modelId="{FFA1F641-C8A1-B644-A341-72F071B5B15E}" type="presOf" srcId="{1644F730-A9EB-E842-8515-2110FE336C9C}" destId="{EA7B32A8-2E9A-A74B-A87A-004B1A65E3F3}" srcOrd="1" destOrd="0" presId="urn:microsoft.com/office/officeart/2005/8/layout/process1"/>
    <dgm:cxn modelId="{218D7CBD-C73D-064E-8893-C61AD16D68B8}" type="presOf" srcId="{A36229FB-3B95-1F49-B9B1-8FD4706425F6}" destId="{902B9B6E-7294-F649-AF0A-5F471DB501C3}" srcOrd="0" destOrd="0" presId="urn:microsoft.com/office/officeart/2005/8/layout/process1"/>
    <dgm:cxn modelId="{FE30A4D8-50EC-A542-8321-68E0364B54C4}" type="presOf" srcId="{686AC9BA-FBF1-ED43-931C-DB93611534E5}" destId="{CC505B64-A02A-8044-BC06-F9E3E9534D16}" srcOrd="0" destOrd="0" presId="urn:microsoft.com/office/officeart/2005/8/layout/process1"/>
    <dgm:cxn modelId="{EA5AEF14-52D1-C844-8ED7-EC005166AB63}" type="presOf" srcId="{250D7C07-F6C6-7946-9872-4C4E87060D4D}" destId="{A2E43B96-DAE0-5846-B597-40C2DBD9C284}" srcOrd="0" destOrd="0" presId="urn:microsoft.com/office/officeart/2005/8/layout/process1"/>
    <dgm:cxn modelId="{B6285699-7F2F-AC4E-B9E2-FD14AB1BB38A}" type="presParOf" srcId="{CC505B64-A02A-8044-BC06-F9E3E9534D16}" destId="{A2E43B96-DAE0-5846-B597-40C2DBD9C284}" srcOrd="0" destOrd="0" presId="urn:microsoft.com/office/officeart/2005/8/layout/process1"/>
    <dgm:cxn modelId="{79462636-6A3D-A44C-AEF4-FB389CCC61D5}" type="presParOf" srcId="{CC505B64-A02A-8044-BC06-F9E3E9534D16}" destId="{3FCC18E6-C5D9-8B47-94A1-9DD331FFFE05}" srcOrd="1" destOrd="0" presId="urn:microsoft.com/office/officeart/2005/8/layout/process1"/>
    <dgm:cxn modelId="{FD48E4B3-A587-5145-897B-93148AD8F111}" type="presParOf" srcId="{3FCC18E6-C5D9-8B47-94A1-9DD331FFFE05}" destId="{EA7B32A8-2E9A-A74B-A87A-004B1A65E3F3}" srcOrd="0" destOrd="0" presId="urn:microsoft.com/office/officeart/2005/8/layout/process1"/>
    <dgm:cxn modelId="{7B051329-D6D3-E048-8D6F-58958459CAE6}" type="presParOf" srcId="{CC505B64-A02A-8044-BC06-F9E3E9534D16}" destId="{902B9B6E-7294-F649-AF0A-5F471DB501C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E43B96-DAE0-5846-B597-40C2DBD9C284}">
      <dsp:nvSpPr>
        <dsp:cNvPr id="0" name=""/>
        <dsp:cNvSpPr/>
      </dsp:nvSpPr>
      <dsp:spPr>
        <a:xfrm>
          <a:off x="1890" y="352414"/>
          <a:ext cx="4031489" cy="967194"/>
        </a:xfrm>
        <a:prstGeom prst="roundRect">
          <a:avLst>
            <a:gd name="adj" fmla="val 10000"/>
          </a:avLst>
        </a:prstGeom>
        <a:solidFill>
          <a:srgbClr val="941651">
            <a:alpha val="22000"/>
          </a:srgbClr>
        </a:solidFill>
        <a:ln>
          <a:solidFill>
            <a:srgbClr val="94165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dirty="0" smtClean="0">
              <a:solidFill>
                <a:schemeClr val="tx1"/>
              </a:solidFill>
            </a:rPr>
            <a:t>Dosi de càrrega: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tx1"/>
              </a:solidFill>
            </a:rPr>
            <a:t>Bolus 4,5g </a:t>
          </a:r>
          <a:r>
            <a:rPr lang="ca-ES" sz="2000" kern="1200" dirty="0" err="1" smtClean="0">
              <a:solidFill>
                <a:schemeClr val="tx1"/>
              </a:solidFill>
            </a:rPr>
            <a:t>ev</a:t>
          </a:r>
          <a:r>
            <a:rPr lang="ca-ES" sz="2000" kern="1200" dirty="0" smtClean="0">
              <a:solidFill>
                <a:schemeClr val="tx1"/>
              </a:solidFill>
            </a:rPr>
            <a:t> (en 20-30min)</a:t>
          </a:r>
          <a:endParaRPr lang="ca-ES" sz="2000" kern="1200" dirty="0">
            <a:solidFill>
              <a:schemeClr val="tx1"/>
            </a:solidFill>
          </a:endParaRPr>
        </a:p>
      </dsp:txBody>
      <dsp:txXfrm>
        <a:off x="1890" y="352414"/>
        <a:ext cx="4031489" cy="967194"/>
      </dsp:txXfrm>
    </dsp:sp>
    <dsp:sp modelId="{3FCC18E6-C5D9-8B47-94A1-9DD331FFFE05}">
      <dsp:nvSpPr>
        <dsp:cNvPr id="0" name=""/>
        <dsp:cNvSpPr/>
      </dsp:nvSpPr>
      <dsp:spPr>
        <a:xfrm>
          <a:off x="4207471" y="648393"/>
          <a:ext cx="1312790" cy="375238"/>
        </a:xfrm>
        <a:prstGeom prst="rightArrow">
          <a:avLst>
            <a:gd name="adj1" fmla="val 60000"/>
            <a:gd name="adj2" fmla="val 50000"/>
          </a:avLst>
        </a:prstGeom>
        <a:solidFill>
          <a:srgbClr val="941651"/>
        </a:solidFill>
        <a:ln w="44450">
          <a:solidFill>
            <a:srgbClr val="FEE7DC">
              <a:alpha val="84000"/>
            </a:srgb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a-ES" sz="1600" kern="1200"/>
        </a:p>
      </dsp:txBody>
      <dsp:txXfrm>
        <a:off x="4207471" y="648393"/>
        <a:ext cx="1312790" cy="375238"/>
      </dsp:txXfrm>
    </dsp:sp>
    <dsp:sp modelId="{902B9B6E-7294-F649-AF0A-5F471DB501C3}">
      <dsp:nvSpPr>
        <dsp:cNvPr id="0" name=""/>
        <dsp:cNvSpPr/>
      </dsp:nvSpPr>
      <dsp:spPr>
        <a:xfrm>
          <a:off x="5645975" y="192284"/>
          <a:ext cx="4031489" cy="1287456"/>
        </a:xfrm>
        <a:prstGeom prst="roundRect">
          <a:avLst>
            <a:gd name="adj" fmla="val 10000"/>
          </a:avLst>
        </a:prstGeom>
        <a:solidFill>
          <a:srgbClr val="941651">
            <a:alpha val="22000"/>
          </a:srgbClr>
        </a:solidFill>
        <a:ln>
          <a:solidFill>
            <a:srgbClr val="94165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b="1" kern="1200" dirty="0" smtClean="0">
              <a:solidFill>
                <a:schemeClr val="tx1"/>
              </a:solidFill>
            </a:rPr>
            <a:t>Dosi de manteniment: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tx1"/>
              </a:solidFill>
            </a:rPr>
            <a:t>1g/h </a:t>
          </a:r>
          <a:r>
            <a:rPr lang="ca-ES" sz="2000" kern="1200" dirty="0" err="1" smtClean="0">
              <a:solidFill>
                <a:schemeClr val="tx1"/>
              </a:solidFill>
            </a:rPr>
            <a:t>ev</a:t>
          </a:r>
          <a:r>
            <a:rPr lang="ca-ES" sz="2000" kern="1200" dirty="0" smtClean="0">
              <a:solidFill>
                <a:schemeClr val="tx1"/>
              </a:solidFill>
            </a:rPr>
            <a:t> fins el part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a-ES" sz="2000" kern="1200" dirty="0" smtClean="0">
              <a:solidFill>
                <a:schemeClr val="tx1"/>
              </a:solidFill>
            </a:rPr>
            <a:t>o fins 12h si no part</a:t>
          </a:r>
          <a:endParaRPr lang="ca-ES" sz="2000" kern="1200" dirty="0">
            <a:solidFill>
              <a:schemeClr val="tx1"/>
            </a:solidFill>
          </a:endParaRPr>
        </a:p>
      </dsp:txBody>
      <dsp:txXfrm>
        <a:off x="5645975" y="192284"/>
        <a:ext cx="4031489" cy="12874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48D50-1C1D-864A-897C-0696FD82D684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5E0D-4159-DA45-B7E2-0A60B825E5E4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483249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CF132-CCAF-9841-8C2A-BA3DA83D6E77}" type="datetimeFigureOut">
              <a:rPr lang="ca-ES" smtClean="0"/>
              <a:pPr/>
              <a:t>05/11/2019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81CAE-7642-C04F-B627-61F37E6A4BE7}" type="slidenum">
              <a:rPr lang="ca-ES" smtClean="0"/>
              <a:pPr/>
              <a:t>‹#›</a:t>
            </a:fld>
            <a:endParaRPr lang="ca-ES"/>
          </a:p>
        </p:txBody>
      </p:sp>
    </p:spTree>
    <p:extLst>
      <p:ext uri="{BB962C8B-B14F-4D97-AF65-F5344CB8AC3E}">
        <p14:creationId xmlns="" xmlns:p14="http://schemas.microsoft.com/office/powerpoint/2010/main" val="171624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706" t="15509" r="2797" b="65750"/>
          <a:stretch/>
        </p:blipFill>
        <p:spPr>
          <a:xfrm>
            <a:off x="474785" y="95693"/>
            <a:ext cx="2866292" cy="117816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833437" y="95693"/>
            <a:ext cx="7948252" cy="1200329"/>
          </a:xfrm>
          <a:prstGeom prst="rect">
            <a:avLst/>
          </a:prstGeom>
          <a:solidFill>
            <a:srgbClr val="FEE7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a-ES" sz="3600" b="1" smtClean="0">
                <a:solidFill>
                  <a:srgbClr val="D62150"/>
                </a:solidFill>
              </a:rPr>
              <a:t>NEUROPROFILAXI AVANTPART</a:t>
            </a:r>
          </a:p>
          <a:p>
            <a:pPr algn="ctr"/>
            <a:r>
              <a:rPr lang="ca-ES" sz="3600" b="1" dirty="0" smtClean="0">
                <a:solidFill>
                  <a:srgbClr val="D62150"/>
                </a:solidFill>
              </a:rPr>
              <a:t>EN EL PART PREMATUR</a:t>
            </a:r>
            <a:endParaRPr lang="ca-ES" sz="3600" b="1" dirty="0">
              <a:solidFill>
                <a:srgbClr val="D6215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74784" y="1349682"/>
            <a:ext cx="11306907" cy="2215991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a-ES" sz="2000" b="1" dirty="0" smtClean="0">
                <a:solidFill>
                  <a:srgbClr val="D62150"/>
                </a:solidFill>
              </a:rPr>
              <a:t>RESUM DE L’EVIDÈNCIA ACTUAL</a:t>
            </a:r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r>
              <a:rPr lang="ca-ES" dirty="0" smtClean="0"/>
              <a:t>L'evidència científica disponible suggereix que l’administració a la mare de sulfat de Magnesi (SO</a:t>
            </a:r>
            <a:r>
              <a:rPr lang="ca-ES" baseline="-25000" dirty="0" smtClean="0"/>
              <a:t>4</a:t>
            </a:r>
            <a:r>
              <a:rPr lang="ca-ES" dirty="0" smtClean="0"/>
              <a:t>Mg) prèviament a un part preterme redueix </a:t>
            </a:r>
            <a:r>
              <a:rPr lang="ca-ES" dirty="0"/>
              <a:t>d’un 5% a un 3,4% (reducció del risc del 30%) el </a:t>
            </a:r>
            <a:r>
              <a:rPr lang="ca-ES" dirty="0" smtClean="0"/>
              <a:t>risc de paràlisi cerebral els nounats que sobreviuen.</a:t>
            </a:r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dirty="0" smtClean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r>
              <a:rPr lang="ca-ES" dirty="0" smtClean="0"/>
              <a:t>El SO</a:t>
            </a:r>
            <a:r>
              <a:rPr lang="ca-ES" baseline="-25000" dirty="0" smtClean="0"/>
              <a:t>4</a:t>
            </a:r>
            <a:r>
              <a:rPr lang="ca-ES" dirty="0" smtClean="0"/>
              <a:t>Mg no té efectes significatius sobre el risc de complicacions maternes greus ni efectes adversos sobre el nounat a les dosis proposades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4781" y="3673344"/>
            <a:ext cx="11306908" cy="1169551"/>
          </a:xfrm>
          <a:prstGeom prst="rect">
            <a:avLst/>
          </a:prstGeom>
          <a:solidFill>
            <a:srgbClr val="D62150">
              <a:alpha val="22000"/>
            </a:srgbClr>
          </a:solidFill>
          <a:ln w="50800">
            <a:solidFill>
              <a:srgbClr val="941651"/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62150"/>
              </a:buClr>
            </a:pPr>
            <a:r>
              <a:rPr lang="ca-ES" sz="2200" b="1" dirty="0" smtClean="0">
                <a:solidFill>
                  <a:srgbClr val="D62150"/>
                </a:solidFill>
              </a:rPr>
              <a:t>24</a:t>
            </a:r>
            <a:r>
              <a:rPr lang="ca-ES" sz="2200" b="1" baseline="30000" dirty="0" smtClean="0">
                <a:solidFill>
                  <a:srgbClr val="D62150"/>
                </a:solidFill>
              </a:rPr>
              <a:t>+0</a:t>
            </a:r>
            <a:r>
              <a:rPr lang="ca-ES" sz="2200" b="1" dirty="0" smtClean="0">
                <a:solidFill>
                  <a:srgbClr val="D62150"/>
                </a:solidFill>
              </a:rPr>
              <a:t>    –    &lt;32</a:t>
            </a:r>
            <a:r>
              <a:rPr lang="ca-ES" sz="2200" b="1" baseline="30000" dirty="0" smtClean="0">
                <a:solidFill>
                  <a:srgbClr val="D62150"/>
                </a:solidFill>
              </a:rPr>
              <a:t>+0</a:t>
            </a:r>
            <a:r>
              <a:rPr lang="ca-ES" sz="2200" b="1" dirty="0" smtClean="0">
                <a:solidFill>
                  <a:srgbClr val="D62150"/>
                </a:solidFill>
              </a:rPr>
              <a:t>/&lt;34</a:t>
            </a:r>
            <a:r>
              <a:rPr lang="ca-ES" sz="2200" b="1" baseline="30000" dirty="0" smtClean="0">
                <a:solidFill>
                  <a:srgbClr val="D62150"/>
                </a:solidFill>
              </a:rPr>
              <a:t>+0</a:t>
            </a:r>
            <a:r>
              <a:rPr lang="ca-ES" sz="2200" b="1" dirty="0" smtClean="0">
                <a:solidFill>
                  <a:srgbClr val="D62150"/>
                </a:solidFill>
              </a:rPr>
              <a:t> </a:t>
            </a:r>
            <a:r>
              <a:rPr lang="ca-ES" sz="2200" b="1" dirty="0" err="1" smtClean="0">
                <a:solidFill>
                  <a:srgbClr val="D62150"/>
                </a:solidFill>
              </a:rPr>
              <a:t>sg</a:t>
            </a:r>
            <a:endParaRPr lang="ca-ES" sz="2200" b="1" dirty="0" smtClean="0">
              <a:solidFill>
                <a:srgbClr val="D62150"/>
              </a:solidFill>
            </a:endParaRPr>
          </a:p>
          <a:p>
            <a:pPr algn="ctr">
              <a:buClr>
                <a:srgbClr val="D62150"/>
              </a:buClr>
            </a:pPr>
            <a:endParaRPr lang="ca-ES" sz="2400" b="1" dirty="0">
              <a:solidFill>
                <a:srgbClr val="D62150"/>
              </a:solidFill>
            </a:endParaRPr>
          </a:p>
          <a:p>
            <a:pPr algn="ctr">
              <a:buClr>
                <a:srgbClr val="D62150"/>
              </a:buClr>
            </a:pPr>
            <a:endParaRPr lang="ca-ES" sz="2400" b="1" dirty="0" smtClean="0">
              <a:solidFill>
                <a:srgbClr val="D6215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74783" y="15510519"/>
            <a:ext cx="11306907" cy="646331"/>
          </a:xfrm>
          <a:prstGeom prst="rect">
            <a:avLst/>
          </a:prstGeom>
          <a:solidFill>
            <a:srgbClr val="FEE7DC">
              <a:alpha val="18000"/>
            </a:srgbClr>
          </a:solidFill>
          <a:ln w="19050">
            <a:solidFill>
              <a:srgbClr val="94165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a-ES" sz="1200" dirty="0" smtClean="0"/>
              <a:t>Vargas </a:t>
            </a:r>
            <a:r>
              <a:rPr lang="ca-ES" sz="1200" dirty="0"/>
              <a:t>M, Palacio M, </a:t>
            </a:r>
            <a:r>
              <a:rPr lang="ca-ES" sz="1200" dirty="0" smtClean="0"/>
              <a:t>Hernández S, Goya M</a:t>
            </a:r>
          </a:p>
          <a:p>
            <a:pPr algn="ctr"/>
            <a:r>
              <a:rPr lang="ca-ES" sz="1200" dirty="0"/>
              <a:t>Secció de Medicina </a:t>
            </a:r>
            <a:r>
              <a:rPr lang="ca-ES" sz="1200" dirty="0" err="1" smtClean="0"/>
              <a:t>Maternofetal</a:t>
            </a:r>
            <a:endParaRPr lang="ca-ES" sz="1200" dirty="0" smtClean="0"/>
          </a:p>
          <a:p>
            <a:pPr algn="ctr"/>
            <a:r>
              <a:rPr lang="ca-ES" sz="1200" dirty="0" smtClean="0"/>
              <a:t>Novembre 2019</a:t>
            </a:r>
            <a:endParaRPr lang="ca-ES" sz="12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7112005" y="12009456"/>
            <a:ext cx="4437460" cy="2616101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62150"/>
              </a:buClr>
            </a:pPr>
            <a:r>
              <a:rPr lang="ca-ES" b="1" dirty="0" smtClean="0">
                <a:solidFill>
                  <a:srgbClr val="D62150"/>
                </a:solidFill>
              </a:rPr>
              <a:t>CRITERIS D’EXCLUSIÓ</a:t>
            </a:r>
          </a:p>
          <a:p>
            <a:pPr algn="ctr">
              <a:buClr>
                <a:srgbClr val="D62150"/>
              </a:buClr>
            </a:pPr>
            <a:endParaRPr lang="ca-ES" dirty="0" smtClean="0"/>
          </a:p>
          <a:p>
            <a:pPr marL="342900" indent="-342900">
              <a:buClr>
                <a:srgbClr val="D62150"/>
              </a:buClr>
              <a:buFont typeface="Arial" charset="0"/>
              <a:buChar char="•"/>
              <a:tabLst>
                <a:tab pos="1349375" algn="l"/>
              </a:tabLst>
            </a:pPr>
            <a:r>
              <a:rPr lang="ca-ES" sz="1600" b="1" dirty="0" smtClean="0"/>
              <a:t>Fetals:	- </a:t>
            </a:r>
            <a:r>
              <a:rPr lang="ca-ES" sz="1600" dirty="0"/>
              <a:t>A</a:t>
            </a:r>
            <a:r>
              <a:rPr lang="ca-ES" sz="1600" dirty="0" smtClean="0"/>
              <a:t>nomalies letals</a:t>
            </a:r>
          </a:p>
          <a:p>
            <a:pPr>
              <a:buClr>
                <a:srgbClr val="D62150"/>
              </a:buClr>
              <a:tabLst>
                <a:tab pos="1349375" algn="l"/>
              </a:tabLst>
            </a:pPr>
            <a:r>
              <a:rPr lang="ca-ES" sz="1600" dirty="0" smtClean="0"/>
              <a:t>	- Decisió limitació esforç terapèutic</a:t>
            </a:r>
          </a:p>
          <a:p>
            <a:pPr marL="342900" indent="-342900">
              <a:buClr>
                <a:srgbClr val="D62150"/>
              </a:buClr>
              <a:buFont typeface="Arial" charset="0"/>
              <a:buChar char="•"/>
              <a:tabLst>
                <a:tab pos="1349375" algn="l"/>
              </a:tabLst>
            </a:pPr>
            <a:endParaRPr lang="ca-ES" sz="1600" dirty="0" smtClean="0"/>
          </a:p>
          <a:p>
            <a:pPr marL="342900" indent="-342900">
              <a:buClr>
                <a:srgbClr val="D62150"/>
              </a:buClr>
              <a:buFont typeface="Arial" charset="0"/>
              <a:buChar char="•"/>
              <a:tabLst>
                <a:tab pos="1349375" algn="l"/>
              </a:tabLst>
            </a:pPr>
            <a:r>
              <a:rPr lang="ca-ES" sz="1600" b="1" dirty="0" smtClean="0"/>
              <a:t>Maternes:	- </a:t>
            </a:r>
            <a:r>
              <a:rPr lang="ca-ES" sz="1600" dirty="0"/>
              <a:t>M</a:t>
            </a:r>
            <a:r>
              <a:rPr lang="ca-ES" sz="1600" dirty="0" smtClean="0"/>
              <a:t>iastènia gravis</a:t>
            </a:r>
          </a:p>
          <a:p>
            <a:pPr>
              <a:buClr>
                <a:srgbClr val="D62150"/>
              </a:buClr>
              <a:tabLst>
                <a:tab pos="1349375" algn="l"/>
              </a:tabLst>
            </a:pPr>
            <a:r>
              <a:rPr lang="ca-ES" sz="1600" dirty="0"/>
              <a:t>	</a:t>
            </a:r>
            <a:r>
              <a:rPr lang="ca-ES" sz="1600" dirty="0" smtClean="0"/>
              <a:t>- </a:t>
            </a:r>
            <a:r>
              <a:rPr lang="ca-ES" sz="1600" dirty="0"/>
              <a:t>I</a:t>
            </a:r>
            <a:r>
              <a:rPr lang="ca-ES" sz="1600" dirty="0" smtClean="0"/>
              <a:t>nsuficiència cardíaca greu</a:t>
            </a:r>
          </a:p>
          <a:p>
            <a:pPr>
              <a:buClr>
                <a:srgbClr val="D62150"/>
              </a:buClr>
              <a:tabLst>
                <a:tab pos="1349375" algn="l"/>
              </a:tabLst>
            </a:pPr>
            <a:r>
              <a:rPr lang="ca-ES" sz="1600" dirty="0"/>
              <a:t>	</a:t>
            </a:r>
            <a:r>
              <a:rPr lang="ca-ES" sz="1600" dirty="0" smtClean="0"/>
              <a:t>- </a:t>
            </a:r>
            <a:r>
              <a:rPr lang="ca-ES" sz="1600" dirty="0"/>
              <a:t>I</a:t>
            </a:r>
            <a:r>
              <a:rPr lang="ca-ES" sz="1600" dirty="0" smtClean="0"/>
              <a:t>nsuficiència respiratòria</a:t>
            </a:r>
          </a:p>
          <a:p>
            <a:pPr>
              <a:buClr>
                <a:srgbClr val="D62150"/>
              </a:buClr>
              <a:tabLst>
                <a:tab pos="1349375" algn="l"/>
              </a:tabLst>
            </a:pPr>
            <a:r>
              <a:rPr lang="ca-ES" sz="1600" dirty="0"/>
              <a:t>	</a:t>
            </a:r>
            <a:r>
              <a:rPr lang="ca-ES" sz="1600" dirty="0" smtClean="0"/>
              <a:t>- </a:t>
            </a:r>
            <a:r>
              <a:rPr lang="ca-ES" sz="1600" dirty="0"/>
              <a:t>I</a:t>
            </a:r>
            <a:r>
              <a:rPr lang="ca-ES" sz="1600" dirty="0" smtClean="0"/>
              <a:t>nsuficiència renal</a:t>
            </a:r>
          </a:p>
          <a:p>
            <a:pPr>
              <a:buClr>
                <a:srgbClr val="D62150"/>
              </a:buClr>
              <a:tabLst>
                <a:tab pos="1349375" algn="l"/>
              </a:tabLst>
            </a:pPr>
            <a:r>
              <a:rPr lang="ca-ES" sz="1600" dirty="0"/>
              <a:t>	</a:t>
            </a:r>
            <a:r>
              <a:rPr lang="ca-ES" sz="1600" dirty="0" smtClean="0"/>
              <a:t>- </a:t>
            </a:r>
            <a:r>
              <a:rPr lang="ca-ES" sz="1600" dirty="0"/>
              <a:t>A</a:t>
            </a:r>
            <a:r>
              <a:rPr lang="ca-ES" sz="1600" dirty="0" smtClean="0"/>
              <a:t>lteracions hidroelèctriques</a:t>
            </a:r>
            <a:endParaRPr lang="ca-ES" dirty="0" smtClean="0"/>
          </a:p>
        </p:txBody>
      </p:sp>
      <p:sp>
        <p:nvSpPr>
          <p:cNvPr id="13" name="CuadroTexto 12"/>
          <p:cNvSpPr txBox="1"/>
          <p:nvPr/>
        </p:nvSpPr>
        <p:spPr>
          <a:xfrm>
            <a:off x="474781" y="11257818"/>
            <a:ext cx="6152901" cy="4062651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62150"/>
              </a:buClr>
            </a:pPr>
            <a:r>
              <a:rPr lang="ca-ES" b="1" dirty="0" smtClean="0">
                <a:solidFill>
                  <a:srgbClr val="D62150"/>
                </a:solidFill>
              </a:rPr>
              <a:t>Monitorització de la pacient en tractament amb SO</a:t>
            </a:r>
            <a:r>
              <a:rPr lang="ca-ES" b="1" baseline="-25000" dirty="0" smtClean="0">
                <a:solidFill>
                  <a:srgbClr val="D62150"/>
                </a:solidFill>
              </a:rPr>
              <a:t>4</a:t>
            </a:r>
            <a:r>
              <a:rPr lang="ca-ES" b="1" dirty="0" smtClean="0">
                <a:solidFill>
                  <a:srgbClr val="D62150"/>
                </a:solidFill>
              </a:rPr>
              <a:t>Mg </a:t>
            </a:r>
            <a:endParaRPr lang="ca-ES" sz="2400" b="1" dirty="0" smtClean="0">
              <a:solidFill>
                <a:srgbClr val="D62150"/>
              </a:solidFill>
            </a:endParaRPr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1600" dirty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r>
              <a:rPr lang="ca-ES" sz="1600" b="1" dirty="0" smtClean="0"/>
              <a:t>Dosi de càrrega: </a:t>
            </a:r>
            <a:r>
              <a:rPr lang="ca-ES" sz="1600" dirty="0" smtClean="0"/>
              <a:t>TA, FC, FR, reflex patel·lar (abans, als 10min i al finalitzar el bolus)</a:t>
            </a:r>
          </a:p>
          <a:p>
            <a:pPr marL="342900" indent="-342900" algn="just">
              <a:buClr>
                <a:srgbClr val="D62150"/>
              </a:buClr>
            </a:pPr>
            <a:r>
              <a:rPr lang="ca-ES" sz="1600" b="1" dirty="0" smtClean="0"/>
              <a:t>	Dosi de manteniment: </a:t>
            </a:r>
            <a:r>
              <a:rPr lang="ca-ES" sz="1600" dirty="0" smtClean="0"/>
              <a:t>TA, FC, FR, reflex patel·lar i diüresi/4h (no precisa </a:t>
            </a:r>
            <a:r>
              <a:rPr lang="ca-ES" sz="1600" dirty="0" smtClean="0"/>
              <a:t>sonda vesical</a:t>
            </a:r>
            <a:r>
              <a:rPr lang="ca-ES" sz="1600" dirty="0" smtClean="0"/>
              <a:t> </a:t>
            </a:r>
            <a:r>
              <a:rPr lang="ca-ES" sz="1600" dirty="0" smtClean="0"/>
              <a:t>permanent).</a:t>
            </a:r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1600" dirty="0" smtClean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r>
              <a:rPr lang="ca-ES" sz="1600" b="1" dirty="0" smtClean="0">
                <a:solidFill>
                  <a:srgbClr val="941651"/>
                </a:solidFill>
              </a:rPr>
              <a:t>STOP si: </a:t>
            </a:r>
            <a:r>
              <a:rPr lang="ca-ES" sz="1600" dirty="0" smtClean="0"/>
              <a:t>hipotensió, </a:t>
            </a:r>
            <a:r>
              <a:rPr lang="ca-ES" sz="1600" dirty="0" smtClean="0"/>
              <a:t>freqüència respiratòria </a:t>
            </a:r>
            <a:r>
              <a:rPr lang="ca-ES" sz="1600" dirty="0" smtClean="0"/>
              <a:t>&lt;12/min</a:t>
            </a:r>
            <a:r>
              <a:rPr lang="ca-ES" sz="1600" dirty="0" smtClean="0"/>
              <a:t>, </a:t>
            </a:r>
            <a:r>
              <a:rPr lang="ca-ES" sz="1600" dirty="0" err="1" smtClean="0"/>
              <a:t>diuresi</a:t>
            </a:r>
            <a:r>
              <a:rPr lang="ca-ES" sz="1600" dirty="0" smtClean="0"/>
              <a:t>&lt;100mL </a:t>
            </a:r>
            <a:r>
              <a:rPr lang="ca-ES" sz="1600" dirty="0" smtClean="0"/>
              <a:t>en 4h o reflex patel·lar absent</a:t>
            </a:r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1600" dirty="0" smtClean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r>
              <a:rPr lang="ca-ES" sz="1600" b="1" dirty="0" smtClean="0">
                <a:solidFill>
                  <a:srgbClr val="941651"/>
                </a:solidFill>
              </a:rPr>
              <a:t>TRACTAMENT INTOXICACIÓ: </a:t>
            </a:r>
            <a:r>
              <a:rPr lang="ca-ES" sz="1600" dirty="0" smtClean="0"/>
              <a:t>Gluconat càlcic 1g/</a:t>
            </a:r>
            <a:r>
              <a:rPr lang="ca-ES" sz="1600" dirty="0" err="1" smtClean="0"/>
              <a:t>ev</a:t>
            </a:r>
            <a:r>
              <a:rPr lang="ca-ES" sz="1600" dirty="0" smtClean="0"/>
              <a:t> (a passar en 10 min 10mL al 10%)</a:t>
            </a:r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1600" dirty="0" smtClean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r>
              <a:rPr lang="ca-ES" sz="1600" dirty="0" smtClean="0"/>
              <a:t>NO cal control de </a:t>
            </a:r>
            <a:r>
              <a:rPr lang="ca-ES" sz="1600" dirty="0" err="1" smtClean="0"/>
              <a:t>magnessèmia</a:t>
            </a:r>
            <a:r>
              <a:rPr lang="ca-ES" sz="1600" dirty="0" smtClean="0"/>
              <a:t> si funció renal normal</a:t>
            </a:r>
          </a:p>
          <a:p>
            <a:pPr marL="342900" indent="-342900" algn="just">
              <a:buClr>
                <a:srgbClr val="D62150"/>
              </a:buClr>
            </a:pPr>
            <a:r>
              <a:rPr lang="ca-ES" sz="1600" dirty="0" smtClean="0"/>
              <a:t>	NO contraindicació de tractament concomitant amb </a:t>
            </a:r>
            <a:r>
              <a:rPr lang="ca-ES" sz="1600" dirty="0" err="1" smtClean="0"/>
              <a:t>tocolítics</a:t>
            </a:r>
            <a:r>
              <a:rPr lang="ca-ES" sz="1600" dirty="0" smtClean="0"/>
              <a:t> com </a:t>
            </a:r>
            <a:r>
              <a:rPr lang="ca-ES" sz="1600" dirty="0" err="1" smtClean="0"/>
              <a:t>atosiban</a:t>
            </a:r>
            <a:r>
              <a:rPr lang="ca-ES" sz="1600" dirty="0" smtClean="0"/>
              <a:t> o </a:t>
            </a:r>
            <a:r>
              <a:rPr lang="ca-ES" sz="1600" dirty="0" err="1" smtClean="0"/>
              <a:t>nifedipí</a:t>
            </a:r>
            <a:r>
              <a:rPr lang="ca-ES" sz="1600" dirty="0" smtClean="0"/>
              <a:t>.</a:t>
            </a:r>
            <a:endParaRPr lang="ca-ES" sz="1600" dirty="0" smtClean="0"/>
          </a:p>
        </p:txBody>
      </p:sp>
      <p:sp>
        <p:nvSpPr>
          <p:cNvPr id="17" name="CuadroTexto 16"/>
          <p:cNvSpPr txBox="1"/>
          <p:nvPr/>
        </p:nvSpPr>
        <p:spPr>
          <a:xfrm>
            <a:off x="474781" y="4943656"/>
            <a:ext cx="11306908" cy="6217087"/>
          </a:xfrm>
          <a:prstGeom prst="rect">
            <a:avLst/>
          </a:prstGeom>
          <a:noFill/>
          <a:ln w="50800"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buClr>
                <a:srgbClr val="D62150"/>
              </a:buClr>
            </a:pPr>
            <a:r>
              <a:rPr lang="ca-ES" sz="2400" b="1" dirty="0" smtClean="0">
                <a:solidFill>
                  <a:srgbClr val="D62150"/>
                </a:solidFill>
              </a:rPr>
              <a:t>SO</a:t>
            </a:r>
            <a:r>
              <a:rPr lang="ca-ES" sz="2400" b="1" baseline="-25000" dirty="0" smtClean="0">
                <a:solidFill>
                  <a:srgbClr val="D62150"/>
                </a:solidFill>
              </a:rPr>
              <a:t>4</a:t>
            </a:r>
            <a:r>
              <a:rPr lang="ca-ES" sz="2400" b="1" dirty="0" smtClean="0">
                <a:solidFill>
                  <a:srgbClr val="D62150"/>
                </a:solidFill>
              </a:rPr>
              <a:t>Mg</a:t>
            </a:r>
            <a:endParaRPr lang="ca-ES" sz="2400" dirty="0"/>
          </a:p>
          <a:p>
            <a:pPr algn="ctr">
              <a:buClr>
                <a:srgbClr val="D62150"/>
              </a:buClr>
            </a:pPr>
            <a:endParaRPr lang="ca-ES" sz="200" b="1" dirty="0">
              <a:solidFill>
                <a:srgbClr val="941651"/>
              </a:solidFill>
            </a:endParaRPr>
          </a:p>
          <a:p>
            <a:pPr algn="ctr">
              <a:buClr>
                <a:srgbClr val="D62150"/>
              </a:buClr>
            </a:pPr>
            <a:endParaRPr lang="ca-ES" sz="200" b="1" dirty="0" smtClean="0">
              <a:solidFill>
                <a:srgbClr val="941651"/>
              </a:solidFill>
            </a:endParaRPr>
          </a:p>
          <a:p>
            <a:pPr algn="ctr">
              <a:buClr>
                <a:srgbClr val="D62150"/>
              </a:buClr>
            </a:pPr>
            <a:endParaRPr lang="ca-ES" sz="200" b="1" dirty="0">
              <a:solidFill>
                <a:srgbClr val="941651"/>
              </a:solidFill>
            </a:endParaRPr>
          </a:p>
          <a:p>
            <a:pPr algn="ctr">
              <a:buClr>
                <a:srgbClr val="D62150"/>
              </a:buClr>
            </a:pPr>
            <a:endParaRPr lang="ca-ES" sz="200" b="1" dirty="0" smtClean="0">
              <a:solidFill>
                <a:srgbClr val="941651"/>
              </a:solidFill>
            </a:endParaRPr>
          </a:p>
          <a:p>
            <a:pPr algn="ctr">
              <a:buClr>
                <a:srgbClr val="D62150"/>
              </a:buClr>
            </a:pPr>
            <a:r>
              <a:rPr lang="ca-ES" b="1" dirty="0" smtClean="0">
                <a:solidFill>
                  <a:srgbClr val="941651"/>
                </a:solidFill>
              </a:rPr>
              <a:t>OBJECTIU</a:t>
            </a:r>
            <a:r>
              <a:rPr lang="ca-ES" b="1" dirty="0">
                <a:solidFill>
                  <a:srgbClr val="941651"/>
                </a:solidFill>
              </a:rPr>
              <a:t>: </a:t>
            </a:r>
            <a:r>
              <a:rPr lang="ca-ES" dirty="0"/>
              <a:t>Per assolir nivells òptims a nivell fetal, cal perfusió materna de </a:t>
            </a:r>
            <a:r>
              <a:rPr lang="ca-ES" dirty="0" smtClean="0"/>
              <a:t>SO</a:t>
            </a:r>
            <a:r>
              <a:rPr lang="ca-ES" baseline="-25000" dirty="0" smtClean="0"/>
              <a:t>4</a:t>
            </a:r>
            <a:r>
              <a:rPr lang="ca-ES" dirty="0" smtClean="0"/>
              <a:t>Mg</a:t>
            </a:r>
          </a:p>
          <a:p>
            <a:pPr algn="ctr">
              <a:buClr>
                <a:srgbClr val="D62150"/>
              </a:buClr>
            </a:pPr>
            <a:r>
              <a:rPr lang="ca-ES" dirty="0" smtClean="0"/>
              <a:t>de mínim 4h abans </a:t>
            </a:r>
            <a:r>
              <a:rPr lang="ca-ES" dirty="0"/>
              <a:t>del </a:t>
            </a:r>
            <a:r>
              <a:rPr lang="ca-ES" dirty="0" smtClean="0"/>
              <a:t>naixement. No </a:t>
            </a:r>
            <a:r>
              <a:rPr lang="ca-ES" dirty="0"/>
              <a:t>obstant, és efectiu a partir de perfusió 1h </a:t>
            </a:r>
            <a:r>
              <a:rPr lang="ca-ES" dirty="0" smtClean="0"/>
              <a:t>abans.</a:t>
            </a:r>
          </a:p>
          <a:p>
            <a:pPr algn="ctr">
              <a:buClr>
                <a:srgbClr val="D62150"/>
              </a:buClr>
            </a:pPr>
            <a:endParaRPr lang="ca-ES" sz="200" dirty="0"/>
          </a:p>
          <a:p>
            <a:pPr algn="ctr">
              <a:buClr>
                <a:srgbClr val="D62150"/>
              </a:buClr>
            </a:pPr>
            <a:endParaRPr lang="ca-ES" sz="200" dirty="0" smtClean="0"/>
          </a:p>
          <a:p>
            <a:pPr algn="ctr">
              <a:buClr>
                <a:srgbClr val="D62150"/>
              </a:buClr>
            </a:pPr>
            <a:endParaRPr lang="ca-ES" sz="200" dirty="0"/>
          </a:p>
          <a:p>
            <a:pPr algn="ctr">
              <a:buClr>
                <a:srgbClr val="D62150"/>
              </a:buClr>
            </a:pPr>
            <a:endParaRPr lang="ca-ES" sz="200" dirty="0" smtClean="0"/>
          </a:p>
          <a:p>
            <a:pPr algn="ctr">
              <a:buClr>
                <a:srgbClr val="D62150"/>
              </a:buClr>
            </a:pPr>
            <a:endParaRPr lang="ca-ES" sz="200" dirty="0" smtClean="0"/>
          </a:p>
          <a:p>
            <a:pPr marL="342900" indent="-342900" algn="just">
              <a:buClr>
                <a:srgbClr val="941651"/>
              </a:buClr>
              <a:buFont typeface="Arial" charset="0"/>
              <a:buChar char="•"/>
            </a:pPr>
            <a:endParaRPr lang="ca-ES" sz="2000" dirty="0"/>
          </a:p>
          <a:p>
            <a:pPr marL="342900" indent="-342900" algn="just">
              <a:buClr>
                <a:srgbClr val="941651"/>
              </a:buClr>
              <a:buFont typeface="Arial" charset="0"/>
              <a:buChar char="•"/>
            </a:pPr>
            <a:endParaRPr lang="ca-ES" sz="2000" dirty="0" smtClean="0"/>
          </a:p>
          <a:p>
            <a:pPr marL="342900" indent="-342900" algn="just">
              <a:buClr>
                <a:srgbClr val="941651"/>
              </a:buClr>
              <a:buFont typeface="Arial" charset="0"/>
              <a:buChar char="•"/>
            </a:pPr>
            <a:endParaRPr lang="ca-ES" sz="2000" dirty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 smtClean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 smtClean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 smtClean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 smtClean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/>
          </a:p>
          <a:p>
            <a:pPr marL="342900" indent="-342900" algn="just">
              <a:buClr>
                <a:srgbClr val="D62150"/>
              </a:buClr>
              <a:buFont typeface="Arial" charset="0"/>
              <a:buChar char="•"/>
            </a:pPr>
            <a:endParaRPr lang="ca-ES" sz="2000" dirty="0" smtClean="0"/>
          </a:p>
          <a:p>
            <a:pPr algn="just"/>
            <a:endParaRPr lang="ca-ES" sz="2000" dirty="0"/>
          </a:p>
          <a:p>
            <a:pPr algn="just"/>
            <a:endParaRPr lang="ca-ES" sz="2000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="" xmlns:p14="http://schemas.microsoft.com/office/powerpoint/2010/main" val="1694972500"/>
              </p:ext>
            </p:extLst>
          </p:nvPr>
        </p:nvGraphicFramePr>
        <p:xfrm>
          <a:off x="1293444" y="6023726"/>
          <a:ext cx="9679355" cy="2195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2" name="Agrupar 21"/>
          <p:cNvGrpSpPr/>
          <p:nvPr/>
        </p:nvGrpSpPr>
        <p:grpSpPr>
          <a:xfrm>
            <a:off x="8349243" y="8056563"/>
            <a:ext cx="2556674" cy="955956"/>
            <a:chOff x="5983372" y="-2384444"/>
            <a:chExt cx="5127303" cy="1871770"/>
          </a:xfrm>
        </p:grpSpPr>
        <p:sp>
          <p:nvSpPr>
            <p:cNvPr id="23" name="Rectángulo 22"/>
            <p:cNvSpPr/>
            <p:nvPr/>
          </p:nvSpPr>
          <p:spPr>
            <a:xfrm>
              <a:off x="5996895" y="-2139132"/>
              <a:ext cx="5113780" cy="1225439"/>
            </a:xfrm>
            <a:prstGeom prst="rect">
              <a:avLst/>
            </a:prstGeom>
            <a:solidFill>
              <a:srgbClr val="941651">
                <a:alpha val="22000"/>
              </a:srgbClr>
            </a:solidFill>
            <a:ln>
              <a:solidFill>
                <a:srgbClr val="94165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 dirty="0"/>
            </a:p>
          </p:txBody>
        </p:sp>
        <p:sp>
          <p:nvSpPr>
            <p:cNvPr id="24" name="Rectángulo 23"/>
            <p:cNvSpPr/>
            <p:nvPr/>
          </p:nvSpPr>
          <p:spPr>
            <a:xfrm>
              <a:off x="5983372" y="-2384444"/>
              <a:ext cx="5113780" cy="1871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sz="2000" b="1" dirty="0" smtClean="0">
                  <a:solidFill>
                    <a:schemeClr val="tx1"/>
                  </a:solidFill>
                </a:rPr>
                <a:t>Revaluar en 12h</a:t>
              </a:r>
              <a:endParaRPr lang="ca-ES" sz="20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5" name="Abrir llave 24"/>
          <p:cNvSpPr/>
          <p:nvPr/>
        </p:nvSpPr>
        <p:spPr>
          <a:xfrm rot="5400000">
            <a:off x="9445817" y="8433790"/>
            <a:ext cx="481180" cy="1545835"/>
          </a:xfrm>
          <a:prstGeom prst="leftBrace">
            <a:avLst>
              <a:gd name="adj1" fmla="val 8333"/>
              <a:gd name="adj2" fmla="val 50991"/>
            </a:avLst>
          </a:prstGeom>
          <a:ln w="38100">
            <a:solidFill>
              <a:srgbClr val="941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pSp>
        <p:nvGrpSpPr>
          <p:cNvPr id="26" name="Agrupar 25"/>
          <p:cNvGrpSpPr/>
          <p:nvPr/>
        </p:nvGrpSpPr>
        <p:grpSpPr>
          <a:xfrm>
            <a:off x="9926204" y="9374728"/>
            <a:ext cx="1768578" cy="565333"/>
            <a:chOff x="5983372" y="-2384444"/>
            <a:chExt cx="5004592" cy="1871770"/>
          </a:xfrm>
        </p:grpSpPr>
        <p:sp>
          <p:nvSpPr>
            <p:cNvPr id="27" name="Rectángulo 26"/>
            <p:cNvSpPr/>
            <p:nvPr/>
          </p:nvSpPr>
          <p:spPr>
            <a:xfrm>
              <a:off x="5996895" y="-2139132"/>
              <a:ext cx="4579861" cy="1225439"/>
            </a:xfrm>
            <a:prstGeom prst="rect">
              <a:avLst/>
            </a:prstGeom>
            <a:solidFill>
              <a:srgbClr val="941651">
                <a:alpha val="22000"/>
              </a:srgbClr>
            </a:solidFill>
            <a:ln>
              <a:solidFill>
                <a:srgbClr val="94165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 dirty="0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5983372" y="-2384444"/>
              <a:ext cx="5004592" cy="1871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dirty="0" smtClean="0">
                  <a:solidFill>
                    <a:schemeClr val="tx1"/>
                  </a:solidFill>
                </a:rPr>
                <a:t>No estable</a:t>
              </a:r>
              <a:endParaRPr lang="ca-ES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2" name="Agrupar 31"/>
          <p:cNvGrpSpPr/>
          <p:nvPr/>
        </p:nvGrpSpPr>
        <p:grpSpPr>
          <a:xfrm>
            <a:off x="8024574" y="10420963"/>
            <a:ext cx="1664116" cy="565333"/>
            <a:chOff x="5983372" y="-2384444"/>
            <a:chExt cx="5127303" cy="1871770"/>
          </a:xfrm>
        </p:grpSpPr>
        <p:sp>
          <p:nvSpPr>
            <p:cNvPr id="33" name="Rectángulo 32"/>
            <p:cNvSpPr/>
            <p:nvPr/>
          </p:nvSpPr>
          <p:spPr>
            <a:xfrm>
              <a:off x="5996895" y="-2139132"/>
              <a:ext cx="5113780" cy="1225439"/>
            </a:xfrm>
            <a:prstGeom prst="rect">
              <a:avLst/>
            </a:prstGeom>
            <a:solidFill>
              <a:srgbClr val="941651">
                <a:alpha val="22000"/>
              </a:srgbClr>
            </a:solidFill>
            <a:ln>
              <a:solidFill>
                <a:srgbClr val="94165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 dirty="0"/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5983372" y="-2384444"/>
              <a:ext cx="5113780" cy="1871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dirty="0" smtClean="0">
                  <a:solidFill>
                    <a:schemeClr val="tx1"/>
                  </a:solidFill>
                </a:rPr>
                <a:t>Stop SO</a:t>
              </a:r>
              <a:r>
                <a:rPr lang="ca-ES" baseline="-25000" dirty="0" smtClean="0">
                  <a:solidFill>
                    <a:schemeClr val="tx1"/>
                  </a:solidFill>
                </a:rPr>
                <a:t>4</a:t>
              </a:r>
              <a:r>
                <a:rPr lang="ca-ES" dirty="0" smtClean="0">
                  <a:solidFill>
                    <a:schemeClr val="tx1"/>
                  </a:solidFill>
                </a:rPr>
                <a:t>Mg</a:t>
              </a:r>
              <a:endParaRPr lang="ca-ES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8" name="Rectángulo 37"/>
          <p:cNvSpPr/>
          <p:nvPr/>
        </p:nvSpPr>
        <p:spPr>
          <a:xfrm>
            <a:off x="7041247" y="4053383"/>
            <a:ext cx="2518329" cy="708509"/>
          </a:xfrm>
          <a:prstGeom prst="rect">
            <a:avLst/>
          </a:prstGeom>
          <a:solidFill>
            <a:srgbClr val="941651">
              <a:alpha val="22000"/>
            </a:srgbClr>
          </a:solidFill>
          <a:ln>
            <a:solidFill>
              <a:srgbClr val="94165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ca-ES" dirty="0">
                <a:solidFill>
                  <a:schemeClr val="tx1"/>
                </a:solidFill>
              </a:rPr>
              <a:t>Part programat per raons maternes/fetals</a:t>
            </a:r>
          </a:p>
          <a:p>
            <a:endParaRPr lang="ca-ES" dirty="0"/>
          </a:p>
        </p:txBody>
      </p:sp>
      <p:sp>
        <p:nvSpPr>
          <p:cNvPr id="40" name="Rectángulo 39"/>
          <p:cNvSpPr/>
          <p:nvPr/>
        </p:nvSpPr>
        <p:spPr>
          <a:xfrm>
            <a:off x="2008592" y="4057477"/>
            <a:ext cx="3945843" cy="708509"/>
          </a:xfrm>
          <a:prstGeom prst="rect">
            <a:avLst/>
          </a:prstGeom>
          <a:solidFill>
            <a:srgbClr val="941651">
              <a:alpha val="22000"/>
            </a:srgbClr>
          </a:solidFill>
          <a:ln>
            <a:solidFill>
              <a:srgbClr val="941651"/>
            </a:solidFill>
          </a:ln>
        </p:spPr>
        <p:style>
          <a:lnRef idx="0">
            <a:scrgbClr r="0" g="0" b="0"/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>
              <a:buClr>
                <a:srgbClr val="D62150"/>
              </a:buClr>
            </a:pPr>
            <a:r>
              <a:rPr lang="ca-ES" dirty="0">
                <a:solidFill>
                  <a:schemeClr val="tx1"/>
                </a:solidFill>
              </a:rPr>
              <a:t>Amenaça de part prematur amb canvis cervicals i risc elevat de part en &lt;12h.</a:t>
            </a:r>
          </a:p>
          <a:p>
            <a:endParaRPr lang="ca-ES" dirty="0"/>
          </a:p>
        </p:txBody>
      </p:sp>
      <p:grpSp>
        <p:nvGrpSpPr>
          <p:cNvPr id="36" name="Agrupar 35"/>
          <p:cNvGrpSpPr/>
          <p:nvPr/>
        </p:nvGrpSpPr>
        <p:grpSpPr>
          <a:xfrm rot="5400000">
            <a:off x="9347700" y="7634582"/>
            <a:ext cx="628503" cy="426708"/>
            <a:chOff x="4436528" y="648393"/>
            <a:chExt cx="872301" cy="375238"/>
          </a:xfrm>
        </p:grpSpPr>
        <p:sp>
          <p:nvSpPr>
            <p:cNvPr id="37" name="Flecha derecha 36"/>
            <p:cNvSpPr/>
            <p:nvPr/>
          </p:nvSpPr>
          <p:spPr>
            <a:xfrm>
              <a:off x="4454154" y="648393"/>
              <a:ext cx="854675" cy="3752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41651"/>
            </a:solidFill>
            <a:ln w="44450">
              <a:solidFill>
                <a:srgbClr val="FEE7DC">
                  <a:alpha val="84000"/>
                </a:srgb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Flecha derecha 4"/>
            <p:cNvSpPr/>
            <p:nvPr/>
          </p:nvSpPr>
          <p:spPr>
            <a:xfrm>
              <a:off x="4436528" y="723441"/>
              <a:ext cx="742104" cy="225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1600" kern="1200"/>
            </a:p>
          </p:txBody>
        </p:sp>
      </p:grpSp>
      <p:grpSp>
        <p:nvGrpSpPr>
          <p:cNvPr id="41" name="Agrupar 40"/>
          <p:cNvGrpSpPr/>
          <p:nvPr/>
        </p:nvGrpSpPr>
        <p:grpSpPr>
          <a:xfrm rot="5400000">
            <a:off x="10403068" y="9982849"/>
            <a:ext cx="615805" cy="426708"/>
            <a:chOff x="4436528" y="648393"/>
            <a:chExt cx="854675" cy="375238"/>
          </a:xfrm>
        </p:grpSpPr>
        <p:sp>
          <p:nvSpPr>
            <p:cNvPr id="42" name="Flecha derecha 41"/>
            <p:cNvSpPr/>
            <p:nvPr/>
          </p:nvSpPr>
          <p:spPr>
            <a:xfrm>
              <a:off x="4436528" y="648393"/>
              <a:ext cx="854675" cy="3752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41651"/>
            </a:solidFill>
            <a:ln w="44450">
              <a:solidFill>
                <a:srgbClr val="FEE7DC">
                  <a:alpha val="84000"/>
                </a:srgb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Flecha derecha 4"/>
            <p:cNvSpPr/>
            <p:nvPr/>
          </p:nvSpPr>
          <p:spPr>
            <a:xfrm>
              <a:off x="4436528" y="723441"/>
              <a:ext cx="742104" cy="225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1600" kern="1200"/>
            </a:p>
          </p:txBody>
        </p:sp>
      </p:grpSp>
      <p:grpSp>
        <p:nvGrpSpPr>
          <p:cNvPr id="44" name="Agrupar 43"/>
          <p:cNvGrpSpPr/>
          <p:nvPr/>
        </p:nvGrpSpPr>
        <p:grpSpPr>
          <a:xfrm>
            <a:off x="1486680" y="8817207"/>
            <a:ext cx="3734413" cy="967194"/>
            <a:chOff x="1890" y="352414"/>
            <a:chExt cx="4031489" cy="967194"/>
          </a:xfrm>
        </p:grpSpPr>
        <p:sp>
          <p:nvSpPr>
            <p:cNvPr id="45" name="Rectángulo redondeado 44"/>
            <p:cNvSpPr/>
            <p:nvPr/>
          </p:nvSpPr>
          <p:spPr>
            <a:xfrm>
              <a:off x="1890" y="352414"/>
              <a:ext cx="4031489" cy="967194"/>
            </a:xfrm>
            <a:prstGeom prst="roundRect">
              <a:avLst>
                <a:gd name="adj" fmla="val 10000"/>
              </a:avLst>
            </a:prstGeom>
            <a:solidFill>
              <a:srgbClr val="941651">
                <a:alpha val="22000"/>
              </a:srgbClr>
            </a:solidFill>
            <a:ln>
              <a:solidFill>
                <a:srgbClr val="94165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 dirty="0"/>
            </a:p>
          </p:txBody>
        </p:sp>
        <p:sp>
          <p:nvSpPr>
            <p:cNvPr id="46" name="Rectángulo 45"/>
            <p:cNvSpPr/>
            <p:nvPr/>
          </p:nvSpPr>
          <p:spPr>
            <a:xfrm>
              <a:off x="30218" y="380742"/>
              <a:ext cx="3974833" cy="91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ca-ES" b="1" dirty="0">
                  <a:solidFill>
                    <a:schemeClr val="tx1"/>
                  </a:solidFill>
                </a:rPr>
                <a:t>&lt;6h d’haver finalitzat SO</a:t>
              </a:r>
              <a:r>
                <a:rPr lang="ca-ES" b="1" baseline="-25000" dirty="0">
                  <a:solidFill>
                    <a:schemeClr val="tx1"/>
                  </a:solidFill>
                </a:rPr>
                <a:t>4</a:t>
              </a:r>
              <a:r>
                <a:rPr lang="ca-ES" b="1" dirty="0">
                  <a:solidFill>
                    <a:schemeClr val="tx1"/>
                  </a:solidFill>
                </a:rPr>
                <a:t>Mg</a:t>
              </a:r>
              <a:endParaRPr lang="ca-ES" dirty="0">
                <a:solidFill>
                  <a:schemeClr val="tx1"/>
                </a:solidFill>
              </a:endParaRPr>
            </a:p>
            <a:p>
              <a:pPr lvl="0" algn="ctr"/>
              <a:r>
                <a:rPr lang="ca-ES" dirty="0" smtClean="0">
                  <a:solidFill>
                    <a:schemeClr val="tx1"/>
                  </a:solidFill>
                </a:rPr>
                <a:t>Reiniciar dosi de manteniment</a:t>
              </a:r>
            </a:p>
          </p:txBody>
        </p:sp>
      </p:grpSp>
      <p:grpSp>
        <p:nvGrpSpPr>
          <p:cNvPr id="50" name="Agrupar 49"/>
          <p:cNvGrpSpPr/>
          <p:nvPr/>
        </p:nvGrpSpPr>
        <p:grpSpPr>
          <a:xfrm>
            <a:off x="1460439" y="9989898"/>
            <a:ext cx="3734413" cy="967194"/>
            <a:chOff x="1890" y="352414"/>
            <a:chExt cx="4031489" cy="967194"/>
          </a:xfrm>
        </p:grpSpPr>
        <p:sp>
          <p:nvSpPr>
            <p:cNvPr id="51" name="Rectángulo redondeado 50"/>
            <p:cNvSpPr/>
            <p:nvPr/>
          </p:nvSpPr>
          <p:spPr>
            <a:xfrm>
              <a:off x="1890" y="352414"/>
              <a:ext cx="4031489" cy="967194"/>
            </a:xfrm>
            <a:prstGeom prst="roundRect">
              <a:avLst>
                <a:gd name="adj" fmla="val 10000"/>
              </a:avLst>
            </a:prstGeom>
            <a:solidFill>
              <a:srgbClr val="941651">
                <a:alpha val="22000"/>
              </a:srgbClr>
            </a:solidFill>
            <a:ln>
              <a:solidFill>
                <a:srgbClr val="94165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 dirty="0"/>
            </a:p>
          </p:txBody>
        </p:sp>
        <p:sp>
          <p:nvSpPr>
            <p:cNvPr id="52" name="Rectángulo 51"/>
            <p:cNvSpPr/>
            <p:nvPr/>
          </p:nvSpPr>
          <p:spPr>
            <a:xfrm>
              <a:off x="30218" y="380742"/>
              <a:ext cx="3974833" cy="9105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/>
              <a:r>
                <a:rPr lang="ca-ES" b="1" dirty="0">
                  <a:solidFill>
                    <a:schemeClr val="tx1"/>
                  </a:solidFill>
                </a:rPr>
                <a:t>≥6h d’haver finalitzat SO</a:t>
              </a:r>
              <a:r>
                <a:rPr lang="ca-ES" b="1" baseline="-25000" dirty="0">
                  <a:solidFill>
                    <a:schemeClr val="tx1"/>
                  </a:solidFill>
                </a:rPr>
                <a:t>4</a:t>
              </a:r>
              <a:r>
                <a:rPr lang="ca-ES" b="1" dirty="0">
                  <a:solidFill>
                    <a:schemeClr val="tx1"/>
                  </a:solidFill>
                </a:rPr>
                <a:t>Mg</a:t>
              </a:r>
              <a:endParaRPr lang="ca-ES" dirty="0">
                <a:solidFill>
                  <a:schemeClr val="tx1"/>
                </a:solidFill>
              </a:endParaRPr>
            </a:p>
            <a:p>
              <a:pPr lvl="0" algn="ctr"/>
              <a:r>
                <a:rPr lang="ca-ES" dirty="0">
                  <a:solidFill>
                    <a:schemeClr val="tx1"/>
                  </a:solidFill>
                </a:rPr>
                <a:t>Reiniciar </a:t>
              </a:r>
            </a:p>
            <a:p>
              <a:pPr lvl="0" algn="ctr"/>
              <a:r>
                <a:rPr lang="ca-ES" dirty="0">
                  <a:solidFill>
                    <a:schemeClr val="tx1"/>
                  </a:solidFill>
                </a:rPr>
                <a:t>Dosi de càrrega + Dosi manteniment</a:t>
              </a:r>
            </a:p>
          </p:txBody>
        </p:sp>
      </p:grpSp>
      <p:sp>
        <p:nvSpPr>
          <p:cNvPr id="53" name="Abrir llave 52"/>
          <p:cNvSpPr/>
          <p:nvPr/>
        </p:nvSpPr>
        <p:spPr>
          <a:xfrm>
            <a:off x="1057340" y="9128015"/>
            <a:ext cx="423117" cy="1585044"/>
          </a:xfrm>
          <a:prstGeom prst="leftBrace">
            <a:avLst>
              <a:gd name="adj1" fmla="val 8333"/>
              <a:gd name="adj2" fmla="val 51212"/>
            </a:avLst>
          </a:prstGeom>
          <a:ln w="38100">
            <a:solidFill>
              <a:srgbClr val="941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cxnSp>
        <p:nvCxnSpPr>
          <p:cNvPr id="58" name="57 Conector recto"/>
          <p:cNvCxnSpPr/>
          <p:nvPr/>
        </p:nvCxnSpPr>
        <p:spPr>
          <a:xfrm rot="5400000" flipH="1" flipV="1">
            <a:off x="162783" y="9244954"/>
            <a:ext cx="1420826" cy="1588"/>
          </a:xfrm>
          <a:prstGeom prst="line">
            <a:avLst/>
          </a:prstGeom>
          <a:ln w="38100">
            <a:solidFill>
              <a:srgbClr val="941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endCxn id="24" idx="1"/>
          </p:cNvCxnSpPr>
          <p:nvPr/>
        </p:nvCxnSpPr>
        <p:spPr>
          <a:xfrm flipV="1">
            <a:off x="873990" y="8534541"/>
            <a:ext cx="7475253" cy="1588"/>
          </a:xfrm>
          <a:prstGeom prst="line">
            <a:avLst/>
          </a:prstGeom>
          <a:ln w="38100">
            <a:solidFill>
              <a:srgbClr val="9416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Agrupar 31"/>
          <p:cNvGrpSpPr/>
          <p:nvPr/>
        </p:nvGrpSpPr>
        <p:grpSpPr>
          <a:xfrm>
            <a:off x="9947064" y="10449815"/>
            <a:ext cx="1752108" cy="565333"/>
            <a:chOff x="5712263" y="-2384444"/>
            <a:chExt cx="5398415" cy="1871770"/>
          </a:xfrm>
        </p:grpSpPr>
        <p:sp>
          <p:nvSpPr>
            <p:cNvPr id="67" name="Rectángulo 32"/>
            <p:cNvSpPr/>
            <p:nvPr/>
          </p:nvSpPr>
          <p:spPr>
            <a:xfrm>
              <a:off x="5712263" y="-2139132"/>
              <a:ext cx="5398415" cy="1225439"/>
            </a:xfrm>
            <a:prstGeom prst="rect">
              <a:avLst/>
            </a:prstGeom>
            <a:solidFill>
              <a:srgbClr val="941651">
                <a:alpha val="22000"/>
              </a:srgbClr>
            </a:solidFill>
            <a:ln>
              <a:solidFill>
                <a:srgbClr val="94165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 dirty="0"/>
            </a:p>
          </p:txBody>
        </p:sp>
        <p:sp>
          <p:nvSpPr>
            <p:cNvPr id="68" name="Rectángulo 33"/>
            <p:cNvSpPr/>
            <p:nvPr/>
          </p:nvSpPr>
          <p:spPr>
            <a:xfrm>
              <a:off x="5983372" y="-2384444"/>
              <a:ext cx="5113780" cy="1871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dirty="0" smtClean="0">
                  <a:solidFill>
                    <a:schemeClr val="tx1"/>
                  </a:solidFill>
                </a:rPr>
                <a:t>Mantenir SO</a:t>
              </a:r>
              <a:r>
                <a:rPr lang="ca-ES" baseline="-25000" dirty="0" smtClean="0">
                  <a:solidFill>
                    <a:schemeClr val="tx1"/>
                  </a:solidFill>
                </a:rPr>
                <a:t>4</a:t>
              </a:r>
              <a:r>
                <a:rPr lang="ca-ES" dirty="0" smtClean="0">
                  <a:solidFill>
                    <a:schemeClr val="tx1"/>
                  </a:solidFill>
                </a:rPr>
                <a:t>Mg</a:t>
              </a:r>
              <a:endParaRPr lang="ca-ES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0" name="Agrupar 40"/>
          <p:cNvGrpSpPr/>
          <p:nvPr/>
        </p:nvGrpSpPr>
        <p:grpSpPr>
          <a:xfrm rot="5400000">
            <a:off x="8489483" y="9962040"/>
            <a:ext cx="615805" cy="426708"/>
            <a:chOff x="4436528" y="648393"/>
            <a:chExt cx="854675" cy="375238"/>
          </a:xfrm>
        </p:grpSpPr>
        <p:sp>
          <p:nvSpPr>
            <p:cNvPr id="71" name="Flecha derecha 41"/>
            <p:cNvSpPr/>
            <p:nvPr/>
          </p:nvSpPr>
          <p:spPr>
            <a:xfrm>
              <a:off x="4436528" y="648393"/>
              <a:ext cx="854675" cy="375238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941651"/>
            </a:solidFill>
            <a:ln w="44450">
              <a:solidFill>
                <a:srgbClr val="FEE7DC">
                  <a:alpha val="84000"/>
                </a:srgb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Flecha derecha 4"/>
            <p:cNvSpPr/>
            <p:nvPr/>
          </p:nvSpPr>
          <p:spPr>
            <a:xfrm>
              <a:off x="4436528" y="723441"/>
              <a:ext cx="742104" cy="2251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ca-ES" sz="1600" kern="1200"/>
            </a:p>
          </p:txBody>
        </p:sp>
      </p:grpSp>
      <p:grpSp>
        <p:nvGrpSpPr>
          <p:cNvPr id="76" name="Agrupar 25"/>
          <p:cNvGrpSpPr/>
          <p:nvPr/>
        </p:nvGrpSpPr>
        <p:grpSpPr>
          <a:xfrm>
            <a:off x="8104768" y="9374728"/>
            <a:ext cx="1345741" cy="565333"/>
            <a:chOff x="5983372" y="-2384444"/>
            <a:chExt cx="4418732" cy="1871770"/>
          </a:xfrm>
        </p:grpSpPr>
        <p:sp>
          <p:nvSpPr>
            <p:cNvPr id="77" name="Rectángulo 26"/>
            <p:cNvSpPr/>
            <p:nvPr/>
          </p:nvSpPr>
          <p:spPr>
            <a:xfrm>
              <a:off x="5996897" y="-2139132"/>
              <a:ext cx="4405207" cy="1225439"/>
            </a:xfrm>
            <a:prstGeom prst="rect">
              <a:avLst/>
            </a:prstGeom>
            <a:solidFill>
              <a:srgbClr val="941651">
                <a:alpha val="22000"/>
              </a:srgbClr>
            </a:solidFill>
            <a:ln>
              <a:solidFill>
                <a:srgbClr val="94165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 dirty="0"/>
            </a:p>
          </p:txBody>
        </p:sp>
        <p:sp>
          <p:nvSpPr>
            <p:cNvPr id="78" name="Rectángulo 27"/>
            <p:cNvSpPr/>
            <p:nvPr/>
          </p:nvSpPr>
          <p:spPr>
            <a:xfrm>
              <a:off x="5983372" y="-2384444"/>
              <a:ext cx="4418728" cy="1871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dirty="0" smtClean="0">
                  <a:solidFill>
                    <a:schemeClr val="tx1"/>
                  </a:solidFill>
                </a:rPr>
                <a:t>Estable</a:t>
              </a:r>
              <a:endParaRPr lang="ca-ES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9" name="Agrupar 25"/>
          <p:cNvGrpSpPr/>
          <p:nvPr/>
        </p:nvGrpSpPr>
        <p:grpSpPr>
          <a:xfrm>
            <a:off x="5810248" y="9584824"/>
            <a:ext cx="1912765" cy="565333"/>
            <a:chOff x="6422620" y="-2384444"/>
            <a:chExt cx="4565344" cy="1871770"/>
          </a:xfrm>
        </p:grpSpPr>
        <p:sp>
          <p:nvSpPr>
            <p:cNvPr id="80" name="Rectángulo 26"/>
            <p:cNvSpPr/>
            <p:nvPr/>
          </p:nvSpPr>
          <p:spPr>
            <a:xfrm>
              <a:off x="6422620" y="-2139132"/>
              <a:ext cx="4565341" cy="1225439"/>
            </a:xfrm>
            <a:prstGeom prst="rect">
              <a:avLst/>
            </a:prstGeom>
            <a:solidFill>
              <a:srgbClr val="941651">
                <a:alpha val="22000"/>
              </a:srgbClr>
            </a:solidFill>
            <a:ln>
              <a:solidFill>
                <a:srgbClr val="941651"/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a-ES" dirty="0"/>
            </a:p>
          </p:txBody>
        </p:sp>
        <p:sp>
          <p:nvSpPr>
            <p:cNvPr id="81" name="Rectángulo 27"/>
            <p:cNvSpPr/>
            <p:nvPr/>
          </p:nvSpPr>
          <p:spPr>
            <a:xfrm>
              <a:off x="6422620" y="-2384444"/>
              <a:ext cx="4565344" cy="18717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a-ES" dirty="0" smtClean="0">
                  <a:solidFill>
                    <a:schemeClr val="tx1"/>
                  </a:solidFill>
                </a:rPr>
                <a:t>Es desestabilitza</a:t>
              </a:r>
              <a:endParaRPr lang="ca-ES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3" name="82 Cerrar llave"/>
          <p:cNvSpPr/>
          <p:nvPr/>
        </p:nvSpPr>
        <p:spPr>
          <a:xfrm>
            <a:off x="5221966" y="9128015"/>
            <a:ext cx="428628" cy="1395892"/>
          </a:xfrm>
          <a:prstGeom prst="rightBrace">
            <a:avLst>
              <a:gd name="adj1" fmla="val 8333"/>
              <a:gd name="adj2" fmla="val 50000"/>
            </a:avLst>
          </a:prstGeom>
          <a:ln w="38100">
            <a:solidFill>
              <a:srgbClr val="94165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5" name="84 Conector recto"/>
          <p:cNvCxnSpPr>
            <a:stCxn id="34" idx="1"/>
          </p:cNvCxnSpPr>
          <p:nvPr/>
        </p:nvCxnSpPr>
        <p:spPr>
          <a:xfrm rot="10800000" flipV="1">
            <a:off x="6630064" y="10703629"/>
            <a:ext cx="1394510" cy="10223"/>
          </a:xfrm>
          <a:prstGeom prst="line">
            <a:avLst/>
          </a:prstGeom>
          <a:ln w="38100">
            <a:solidFill>
              <a:srgbClr val="9416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85 Conector recto"/>
          <p:cNvCxnSpPr/>
          <p:nvPr/>
        </p:nvCxnSpPr>
        <p:spPr>
          <a:xfrm rot="5400000" flipH="1" flipV="1">
            <a:off x="6287259" y="10371048"/>
            <a:ext cx="684022" cy="1588"/>
          </a:xfrm>
          <a:prstGeom prst="line">
            <a:avLst/>
          </a:prstGeom>
          <a:ln w="38100">
            <a:solidFill>
              <a:srgbClr val="94165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767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754</TotalTime>
  <Words>253</Words>
  <Application>Microsoft Office PowerPoint</Application>
  <PresentationFormat>Personalització</PresentationFormat>
  <Paragraphs>75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mpalacio</cp:lastModifiedBy>
  <cp:revision>59</cp:revision>
  <dcterms:created xsi:type="dcterms:W3CDTF">2019-08-07T11:06:08Z</dcterms:created>
  <dcterms:modified xsi:type="dcterms:W3CDTF">2019-11-05T12:21:34Z</dcterms:modified>
</cp:coreProperties>
</file>